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7" r:id="rId2"/>
    <p:sldId id="256" r:id="rId3"/>
    <p:sldId id="281" r:id="rId4"/>
    <p:sldId id="292" r:id="rId5"/>
    <p:sldId id="285" r:id="rId6"/>
    <p:sldId id="286" r:id="rId7"/>
    <p:sldId id="287" r:id="rId8"/>
    <p:sldId id="278" r:id="rId9"/>
    <p:sldId id="282" r:id="rId10"/>
    <p:sldId id="288" r:id="rId11"/>
    <p:sldId id="289" r:id="rId12"/>
    <p:sldId id="290" r:id="rId13"/>
    <p:sldId id="291" r:id="rId14"/>
  </p:sldIdLst>
  <p:sldSz cx="12192000" cy="6858000"/>
  <p:notesSz cx="7104063" cy="10234613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B800"/>
    <a:srgbClr val="E1FF2D"/>
    <a:srgbClr val="8BA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492" autoAdjust="0"/>
  </p:normalViewPr>
  <p:slideViewPr>
    <p:cSldViewPr snapToGrid="0">
      <p:cViewPr varScale="1">
        <p:scale>
          <a:sx n="84" d="100"/>
          <a:sy n="84" d="100"/>
        </p:scale>
        <p:origin x="64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406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DFB98-22B6-4971-9113-C6F606537AF2}" type="datetimeFigureOut">
              <a:rPr lang="zh-TW" altLang="en-US" smtClean="0"/>
              <a:t>2024/5/16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2CB60-75C3-4BCA-8B93-16EBFAAB5D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5956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62CB60-75C3-4BCA-8B93-16EBFAAB5D6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4150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1.</a:t>
            </a:r>
            <a:r>
              <a:rPr lang="zh-TW" altLang="en-US" dirty="0"/>
              <a:t>分頁內不會有一堆程式碼，優化調整時在元件處理可以一目了然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不同分頁需要同功能時，可以快速引用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62CB60-75C3-4BCA-8B93-16EBFAAB5D6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1854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按一下此處編輯母版副標題樣式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vert"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vert"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  <a:endParaRPr lang="zh-CN" altLang="en-US"/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  <a:endParaRPr lang="zh-CN" altLang="en-US"/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  <a:endParaRPr lang="zh-CN" altLang="en-US"/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  <a:endParaRPr lang="zh-CN" altLang="en-US"/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2024/5/16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y.spline.design/untitled-fd3b2c70f5eb25f51041f6b5817af601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y.spline.design/untitled-03333ff0350716034eea5b63694b221d/" TargetMode="External"/><Relationship Id="rId4" Type="http://schemas.openxmlformats.org/officeDocument/2006/relationships/hyperlink" Target="https://my.spline.design/-34384b613df33f4a5739c171b1b9c605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charts.apache.org/zh/option.html#legen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天空, 黑與白, 雲, 戶外 的圖片&#10;&#10;自動產生的描述">
            <a:extLst>
              <a:ext uri="{FF2B5EF4-FFF2-40B4-BE49-F238E27FC236}">
                <a16:creationId xmlns:a16="http://schemas.microsoft.com/office/drawing/2014/main" id="{39693D26-D0CF-9959-3C20-1D9CE70687E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04495" y="402672"/>
            <a:ext cx="11383010" cy="598973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8194D1A-A798-C3D7-D63B-DFD233728DA0}"/>
              </a:ext>
            </a:extLst>
          </p:cNvPr>
          <p:cNvSpPr/>
          <p:nvPr/>
        </p:nvSpPr>
        <p:spPr>
          <a:xfrm>
            <a:off x="-34290" y="1149293"/>
            <a:ext cx="12226290" cy="4311940"/>
          </a:xfrm>
          <a:prstGeom prst="rect">
            <a:avLst/>
          </a:prstGeom>
          <a:solidFill>
            <a:schemeClr val="tx1">
              <a:lumMod val="75000"/>
              <a:lumOff val="25000"/>
              <a:alpha val="4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6"/>
          <p:cNvSpPr txBox="1"/>
          <p:nvPr/>
        </p:nvSpPr>
        <p:spPr>
          <a:xfrm>
            <a:off x="3066416" y="2809240"/>
            <a:ext cx="6432550" cy="7391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normAutofit/>
          </a:bodyPr>
          <a:lstStyle/>
          <a:p>
            <a:pPr algn="ctr"/>
            <a:r>
              <a:rPr lang="zh-TW" altLang="en-US" sz="4400" dirty="0">
                <a:solidFill>
                  <a:srgbClr val="E1FF2D"/>
                </a:solidFill>
                <a:latin typeface="Source Han Sans TC"/>
                <a:ea typeface="方正姚体" panose="02010601030101010101" charset="-122"/>
              </a:rPr>
              <a:t>臺  灣  電  力  現  況</a:t>
            </a:r>
            <a:endParaRPr lang="zh-CN" altLang="en-US" sz="4400" dirty="0">
              <a:solidFill>
                <a:srgbClr val="E1FF2D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22" name="TextBox 54"/>
          <p:cNvSpPr txBox="1"/>
          <p:nvPr/>
        </p:nvSpPr>
        <p:spPr>
          <a:xfrm>
            <a:off x="5217795" y="3861766"/>
            <a:ext cx="2642870" cy="411452"/>
          </a:xfrm>
          <a:prstGeom prst="rect">
            <a:avLst/>
          </a:prstGeom>
          <a:noFill/>
        </p:spPr>
        <p:txBody>
          <a:bodyPr wrap="square" lIns="91413" tIns="45706" rIns="91413" bIns="45706" rtlCol="0">
            <a:normAutofit fontScale="77500" lnSpcReduction="20000"/>
          </a:bodyPr>
          <a:lstStyle/>
          <a:p>
            <a:r>
              <a:rPr lang="zh-TW" altLang="zh-TW" sz="2100" dirty="0">
                <a:solidFill>
                  <a:schemeClr val="bg1"/>
                </a:solidFill>
                <a:latin typeface="Source Han Sans TC"/>
                <a:ea typeface="Source Han Sans TC"/>
              </a:rPr>
              <a:t>報告人：</a:t>
            </a:r>
            <a:r>
              <a:rPr lang="zh-TW" altLang="en-US" sz="2100" dirty="0">
                <a:solidFill>
                  <a:schemeClr val="bg1"/>
                </a:solidFill>
                <a:latin typeface="Source Han Sans TC"/>
                <a:ea typeface="Source Han Sans TC"/>
              </a:rPr>
              <a:t>姚彥宇、張永義</a:t>
            </a:r>
            <a:endParaRPr lang="zh-CN" altLang="en-US" sz="2400" dirty="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29" name="右中括号 28"/>
          <p:cNvSpPr/>
          <p:nvPr/>
        </p:nvSpPr>
        <p:spPr>
          <a:xfrm>
            <a:off x="9328334" y="2407616"/>
            <a:ext cx="326842" cy="1712709"/>
          </a:xfrm>
          <a:prstGeom prst="rightBracket">
            <a:avLst>
              <a:gd name="adj" fmla="val 0"/>
            </a:avLst>
          </a:prstGeom>
          <a:ln w="28575">
            <a:solidFill>
              <a:srgbClr val="E1FF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3066704" y="2407616"/>
            <a:ext cx="321888" cy="1712709"/>
          </a:xfrm>
          <a:prstGeom prst="rightBracket">
            <a:avLst>
              <a:gd name="adj" fmla="val 0"/>
            </a:avLst>
          </a:prstGeom>
          <a:ln w="28575">
            <a:solidFill>
              <a:srgbClr val="E1FF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1FF2D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右中括号 28"/>
          <p:cNvSpPr/>
          <p:nvPr/>
        </p:nvSpPr>
        <p:spPr>
          <a:xfrm>
            <a:off x="9171940" y="193675"/>
            <a:ext cx="32702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2910205" y="193675"/>
            <a:ext cx="32194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原创设计师QQ598969553                 _16"/>
          <p:cNvSpPr txBox="1"/>
          <p:nvPr/>
        </p:nvSpPr>
        <p:spPr>
          <a:xfrm>
            <a:off x="3820517" y="193675"/>
            <a:ext cx="5046170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dist">
              <a:lnSpc>
                <a:spcPct val="120000"/>
              </a:lnSpc>
            </a:pP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再生能源概況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43C91B0-6B65-83C9-CA10-E93F46EE41AE}"/>
              </a:ext>
            </a:extLst>
          </p:cNvPr>
          <p:cNvSpPr txBox="1"/>
          <p:nvPr/>
        </p:nvSpPr>
        <p:spPr>
          <a:xfrm>
            <a:off x="811462" y="1292781"/>
            <a:ext cx="1636934" cy="100501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TW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Q.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EB83D0F-9047-5B63-2B85-388D781E5A59}"/>
              </a:ext>
            </a:extLst>
          </p:cNvPr>
          <p:cNvSpPr txBox="1"/>
          <p:nvPr/>
        </p:nvSpPr>
        <p:spPr>
          <a:xfrm>
            <a:off x="1672312" y="1860312"/>
            <a:ext cx="6094990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為什麼要了解再生能源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?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58B3E16-D242-15F9-3105-1323E402E061}"/>
              </a:ext>
            </a:extLst>
          </p:cNvPr>
          <p:cNvSpPr/>
          <p:nvPr/>
        </p:nvSpPr>
        <p:spPr>
          <a:xfrm>
            <a:off x="653338" y="2725033"/>
            <a:ext cx="5371335" cy="3693934"/>
          </a:xfrm>
          <a:prstGeom prst="rect">
            <a:avLst/>
          </a:prstGeom>
          <a:noFill/>
          <a:ln w="38100">
            <a:solidFill>
              <a:srgbClr val="E1FF2D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1D8282D8-03ED-92DC-83D7-A2F867A9C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761" y="2243966"/>
            <a:ext cx="5213211" cy="3849117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C5A9F505-99ED-61F2-E98B-20BE5E5887E0}"/>
              </a:ext>
            </a:extLst>
          </p:cNvPr>
          <p:cNvSpPr txBox="1"/>
          <p:nvPr/>
        </p:nvSpPr>
        <p:spPr>
          <a:xfrm>
            <a:off x="911160" y="2889556"/>
            <a:ext cx="4926464" cy="3367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身在台灣，生活在這片土地上，我們都是與山海相伴的子民。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2022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年，我們國家的再生能源發電量佔整體發電量的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8.3%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，僅以微小差距超越核能的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8.2%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，這是再生能源首次全年度發電量超越核能。相較於前一年，再生能源發電量增長了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36%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透過政府目前公開的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API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資料，我們能夠更清晰地了解台灣再生能源發電的概況</a:t>
            </a:r>
          </a:p>
        </p:txBody>
      </p:sp>
    </p:spTree>
    <p:extLst>
      <p:ext uri="{BB962C8B-B14F-4D97-AF65-F5344CB8AC3E}">
        <p14:creationId xmlns:p14="http://schemas.microsoft.com/office/powerpoint/2010/main" val="220605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右中括号 28"/>
          <p:cNvSpPr/>
          <p:nvPr/>
        </p:nvSpPr>
        <p:spPr>
          <a:xfrm>
            <a:off x="9171940" y="193675"/>
            <a:ext cx="32702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2910205" y="193675"/>
            <a:ext cx="32194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原创设计师QQ598969553                 _16"/>
          <p:cNvSpPr txBox="1"/>
          <p:nvPr/>
        </p:nvSpPr>
        <p:spPr>
          <a:xfrm>
            <a:off x="3820517" y="193675"/>
            <a:ext cx="5046170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dist">
              <a:lnSpc>
                <a:spcPct val="120000"/>
              </a:lnSpc>
            </a:pP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再生能源概況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43C91B0-6B65-83C9-CA10-E93F46EE41AE}"/>
              </a:ext>
            </a:extLst>
          </p:cNvPr>
          <p:cNvSpPr txBox="1"/>
          <p:nvPr/>
        </p:nvSpPr>
        <p:spPr>
          <a:xfrm>
            <a:off x="1017343" y="1150106"/>
            <a:ext cx="1718808" cy="100501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TW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Q.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EB83D0F-9047-5B63-2B85-388D781E5A59}"/>
              </a:ext>
            </a:extLst>
          </p:cNvPr>
          <p:cNvSpPr txBox="1"/>
          <p:nvPr/>
        </p:nvSpPr>
        <p:spPr>
          <a:xfrm>
            <a:off x="1878193" y="1602577"/>
            <a:ext cx="3711142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要用什麼方式呈現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?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58B3E16-D242-15F9-3105-1323E402E061}"/>
              </a:ext>
            </a:extLst>
          </p:cNvPr>
          <p:cNvSpPr/>
          <p:nvPr/>
        </p:nvSpPr>
        <p:spPr>
          <a:xfrm>
            <a:off x="783782" y="2407022"/>
            <a:ext cx="5639992" cy="2413533"/>
          </a:xfrm>
          <a:prstGeom prst="rect">
            <a:avLst/>
          </a:prstGeom>
          <a:noFill/>
          <a:ln w="38100">
            <a:solidFill>
              <a:srgbClr val="E1FF2D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5A9F505-99ED-61F2-E98B-20BE5E5887E0}"/>
              </a:ext>
            </a:extLst>
          </p:cNvPr>
          <p:cNvSpPr txBox="1"/>
          <p:nvPr/>
        </p:nvSpPr>
        <p:spPr>
          <a:xfrm>
            <a:off x="1017343" y="2557028"/>
            <a:ext cx="5172870" cy="21209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利用目前政府公開的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API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資訊中透過以下兩點讓大家了解目前再生能源的概況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簡單概述台灣目前主要再生能源的發電原理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透過串接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API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來揭露目前台灣再生能源的發電場址、發電量</a:t>
            </a:r>
          </a:p>
        </p:txBody>
      </p:sp>
      <p:sp>
        <p:nvSpPr>
          <p:cNvPr id="2" name="弧形 1">
            <a:extLst>
              <a:ext uri="{FF2B5EF4-FFF2-40B4-BE49-F238E27FC236}">
                <a16:creationId xmlns:a16="http://schemas.microsoft.com/office/drawing/2014/main" id="{DABBD96E-4F96-2ED7-098E-3625F620A0BB}"/>
              </a:ext>
            </a:extLst>
          </p:cNvPr>
          <p:cNvSpPr/>
          <p:nvPr/>
        </p:nvSpPr>
        <p:spPr>
          <a:xfrm rot="21055458">
            <a:off x="5735436" y="4267362"/>
            <a:ext cx="1302468" cy="1648118"/>
          </a:xfrm>
          <a:prstGeom prst="arc">
            <a:avLst>
              <a:gd name="adj1" fmla="val 16200000"/>
              <a:gd name="adj2" fmla="val 44075"/>
            </a:avLst>
          </a:prstGeom>
          <a:ln w="5715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2F7E9BF-166C-1EE8-D1CE-946C963F4324}"/>
              </a:ext>
            </a:extLst>
          </p:cNvPr>
          <p:cNvSpPr txBox="1"/>
          <p:nvPr/>
        </p:nvSpPr>
        <p:spPr>
          <a:xfrm>
            <a:off x="5768317" y="5420493"/>
            <a:ext cx="6094990" cy="662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如何讓人更有動機去閱讀死板的資料</a:t>
            </a:r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?</a:t>
            </a:r>
            <a:endParaRPr lang="zh-TW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644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右中括号 28"/>
          <p:cNvSpPr/>
          <p:nvPr/>
        </p:nvSpPr>
        <p:spPr>
          <a:xfrm>
            <a:off x="9171940" y="193675"/>
            <a:ext cx="32702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2910205" y="193675"/>
            <a:ext cx="32194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原创设计师QQ598969553                 _16"/>
          <p:cNvSpPr txBox="1"/>
          <p:nvPr/>
        </p:nvSpPr>
        <p:spPr>
          <a:xfrm>
            <a:off x="3820517" y="193675"/>
            <a:ext cx="5046170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dist">
              <a:lnSpc>
                <a:spcPct val="120000"/>
              </a:lnSpc>
            </a:pP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再生能源概況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43C91B0-6B65-83C9-CA10-E93F46EE41AE}"/>
              </a:ext>
            </a:extLst>
          </p:cNvPr>
          <p:cNvSpPr txBox="1"/>
          <p:nvPr/>
        </p:nvSpPr>
        <p:spPr>
          <a:xfrm>
            <a:off x="1065684" y="1548184"/>
            <a:ext cx="1718808" cy="100501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TW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idea.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58B3E16-D242-15F9-3105-1323E402E061}"/>
              </a:ext>
            </a:extLst>
          </p:cNvPr>
          <p:cNvSpPr/>
          <p:nvPr/>
        </p:nvSpPr>
        <p:spPr>
          <a:xfrm>
            <a:off x="1437191" y="2915222"/>
            <a:ext cx="9220717" cy="3100768"/>
          </a:xfrm>
          <a:prstGeom prst="rect">
            <a:avLst/>
          </a:prstGeom>
          <a:noFill/>
          <a:ln w="38100">
            <a:solidFill>
              <a:srgbClr val="E1FF2D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5A9F505-99ED-61F2-E98B-20BE5E5887E0}"/>
              </a:ext>
            </a:extLst>
          </p:cNvPr>
          <p:cNvSpPr txBox="1"/>
          <p:nvPr/>
        </p:nvSpPr>
        <p:spPr>
          <a:xfrm>
            <a:off x="1925088" y="3196203"/>
            <a:ext cx="8201934" cy="2346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設計一個互動式的資料顯示系統，通過簡單的按鈕和台灣的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SVG 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圖示，我們能夠直觀地呈現各種資料，例如發電場址、站名、裝置容量。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透過資訊的可視化展示，讓使用者能夠即時獲取所需的資訊。這樣的設計不僅方便了民眾的查詢，也提高了資訊的傳達效率，讓大眾更加了解、關心台灣的能源議題。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3618DE47-B479-194C-CDE3-44D55DF3A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4979" y="1081458"/>
            <a:ext cx="1541757" cy="1541757"/>
          </a:xfrm>
          <a:prstGeom prst="rect">
            <a:avLst/>
          </a:prstGeom>
        </p:spPr>
      </p:pic>
      <p:sp>
        <p:nvSpPr>
          <p:cNvPr id="12" name="弧形 11">
            <a:extLst>
              <a:ext uri="{FF2B5EF4-FFF2-40B4-BE49-F238E27FC236}">
                <a16:creationId xmlns:a16="http://schemas.microsoft.com/office/drawing/2014/main" id="{47EF19A7-EF61-7B76-1DB1-DDFFD27C64C6}"/>
              </a:ext>
            </a:extLst>
          </p:cNvPr>
          <p:cNvSpPr/>
          <p:nvPr/>
        </p:nvSpPr>
        <p:spPr>
          <a:xfrm rot="16017820">
            <a:off x="9367584" y="2247734"/>
            <a:ext cx="1314792" cy="1729525"/>
          </a:xfrm>
          <a:prstGeom prst="arc">
            <a:avLst>
              <a:gd name="adj1" fmla="val 16200000"/>
              <a:gd name="adj2" fmla="val 44075"/>
            </a:avLst>
          </a:prstGeom>
          <a:ln w="5715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37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右中括号 28"/>
          <p:cNvSpPr/>
          <p:nvPr/>
        </p:nvSpPr>
        <p:spPr>
          <a:xfrm>
            <a:off x="9171940" y="193675"/>
            <a:ext cx="32702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2910205" y="193675"/>
            <a:ext cx="32194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原创设计师QQ598969553                 _16"/>
          <p:cNvSpPr txBox="1"/>
          <p:nvPr/>
        </p:nvSpPr>
        <p:spPr>
          <a:xfrm>
            <a:off x="3820517" y="193675"/>
            <a:ext cx="5046170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dist">
              <a:lnSpc>
                <a:spcPct val="120000"/>
              </a:lnSpc>
            </a:pP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元件化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58B3E16-D242-15F9-3105-1323E402E061}"/>
              </a:ext>
            </a:extLst>
          </p:cNvPr>
          <p:cNvSpPr/>
          <p:nvPr/>
        </p:nvSpPr>
        <p:spPr>
          <a:xfrm>
            <a:off x="1765936" y="1290413"/>
            <a:ext cx="4109162" cy="4759161"/>
          </a:xfrm>
          <a:prstGeom prst="rect">
            <a:avLst/>
          </a:prstGeom>
          <a:noFill/>
          <a:ln w="38100">
            <a:solidFill>
              <a:srgbClr val="E1FF2D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5A9F505-99ED-61F2-E98B-20BE5E5887E0}"/>
              </a:ext>
            </a:extLst>
          </p:cNvPr>
          <p:cNvSpPr txBox="1"/>
          <p:nvPr/>
        </p:nvSpPr>
        <p:spPr>
          <a:xfrm>
            <a:off x="8492825" y="1678349"/>
            <a:ext cx="2907304" cy="419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header3D.vue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Principle.vue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buttonCreate.vue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Equipment.vue</a:t>
            </a: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TW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Taiwan.vue</a:t>
            </a:r>
            <a:endParaRPr lang="zh-TW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3058F2C-9311-834E-EFBC-0B80C92401FF}"/>
              </a:ext>
            </a:extLst>
          </p:cNvPr>
          <p:cNvSpPr txBox="1"/>
          <p:nvPr/>
        </p:nvSpPr>
        <p:spPr>
          <a:xfrm>
            <a:off x="3206437" y="1390192"/>
            <a:ext cx="1475875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3D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圖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DE054BD-A86F-D0DA-8F89-26AD69AEC4E2}"/>
              </a:ext>
            </a:extLst>
          </p:cNvPr>
          <p:cNvSpPr txBox="1"/>
          <p:nvPr/>
        </p:nvSpPr>
        <p:spPr>
          <a:xfrm>
            <a:off x="2758179" y="2104324"/>
            <a:ext cx="2311736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原理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太陽能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)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88AAE4E-2BA9-54A7-3186-CED34AD32431}"/>
              </a:ext>
            </a:extLst>
          </p:cNvPr>
          <p:cNvSpPr txBox="1"/>
          <p:nvPr/>
        </p:nvSpPr>
        <p:spPr>
          <a:xfrm>
            <a:off x="2690529" y="3953469"/>
            <a:ext cx="2856526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按鈕與台灣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SVG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BAB4644-65B6-45E4-E338-BFFC1B22F151}"/>
              </a:ext>
            </a:extLst>
          </p:cNvPr>
          <p:cNvSpPr txBox="1"/>
          <p:nvPr/>
        </p:nvSpPr>
        <p:spPr>
          <a:xfrm>
            <a:off x="3011543" y="3365776"/>
            <a:ext cx="1597172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原理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風力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)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F933EC6-149C-B52A-BF92-5E226064DB45}"/>
              </a:ext>
            </a:extLst>
          </p:cNvPr>
          <p:cNvSpPr txBox="1"/>
          <p:nvPr/>
        </p:nvSpPr>
        <p:spPr>
          <a:xfrm>
            <a:off x="3011543" y="4514594"/>
            <a:ext cx="1670769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原理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水力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)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BF6CF72-906C-D297-B94F-8D2012813267}"/>
              </a:ext>
            </a:extLst>
          </p:cNvPr>
          <p:cNvSpPr txBox="1"/>
          <p:nvPr/>
        </p:nvSpPr>
        <p:spPr>
          <a:xfrm>
            <a:off x="1959095" y="6150152"/>
            <a:ext cx="3587960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RenewableEnergySource.vue</a:t>
            </a:r>
            <a:endParaRPr lang="en-US" altLang="zh-TW" sz="1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5C833583-4E37-5DC1-89CD-8AFDCC260D79}"/>
              </a:ext>
            </a:extLst>
          </p:cNvPr>
          <p:cNvSpPr txBox="1"/>
          <p:nvPr/>
        </p:nvSpPr>
        <p:spPr>
          <a:xfrm>
            <a:off x="2690529" y="2798015"/>
            <a:ext cx="2856526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按鈕與台灣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SVG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F585423B-3D06-8A3D-A33A-AF14DC2198E4}"/>
              </a:ext>
            </a:extLst>
          </p:cNvPr>
          <p:cNvSpPr txBox="1"/>
          <p:nvPr/>
        </p:nvSpPr>
        <p:spPr>
          <a:xfrm>
            <a:off x="2646757" y="5120691"/>
            <a:ext cx="2856526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按鈕與台灣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SVG</a:t>
            </a: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F768B686-E8C4-8182-BB32-2613C673D717}"/>
              </a:ext>
            </a:extLst>
          </p:cNvPr>
          <p:cNvCxnSpPr>
            <a:cxnSpLocks/>
          </p:cNvCxnSpPr>
          <p:nvPr/>
        </p:nvCxnSpPr>
        <p:spPr>
          <a:xfrm>
            <a:off x="5286458" y="1753140"/>
            <a:ext cx="2722713" cy="365582"/>
          </a:xfrm>
          <a:prstGeom prst="straightConnector1">
            <a:avLst/>
          </a:prstGeom>
          <a:ln w="57150">
            <a:solidFill>
              <a:srgbClr val="5959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BE30AD18-B19C-4523-C49A-EED96DD69C3D}"/>
              </a:ext>
            </a:extLst>
          </p:cNvPr>
          <p:cNvCxnSpPr>
            <a:cxnSpLocks/>
          </p:cNvCxnSpPr>
          <p:nvPr/>
        </p:nvCxnSpPr>
        <p:spPr>
          <a:xfrm>
            <a:off x="5317007" y="2502928"/>
            <a:ext cx="2700915" cy="401799"/>
          </a:xfrm>
          <a:prstGeom prst="straightConnector1">
            <a:avLst/>
          </a:prstGeom>
          <a:ln w="57150">
            <a:solidFill>
              <a:srgbClr val="5959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33F08F09-7EF4-3C53-45A0-D1BE8BABDF5B}"/>
              </a:ext>
            </a:extLst>
          </p:cNvPr>
          <p:cNvCxnSpPr>
            <a:cxnSpLocks/>
          </p:cNvCxnSpPr>
          <p:nvPr/>
        </p:nvCxnSpPr>
        <p:spPr>
          <a:xfrm>
            <a:off x="5308256" y="3244374"/>
            <a:ext cx="2718419" cy="449244"/>
          </a:xfrm>
          <a:prstGeom prst="straightConnector1">
            <a:avLst/>
          </a:prstGeom>
          <a:ln w="57150">
            <a:solidFill>
              <a:srgbClr val="5959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左右大括弧 38">
            <a:extLst>
              <a:ext uri="{FF2B5EF4-FFF2-40B4-BE49-F238E27FC236}">
                <a16:creationId xmlns:a16="http://schemas.microsoft.com/office/drawing/2014/main" id="{43A2812A-B793-F34A-2F71-8875ADA694E3}"/>
              </a:ext>
            </a:extLst>
          </p:cNvPr>
          <p:cNvSpPr/>
          <p:nvPr/>
        </p:nvSpPr>
        <p:spPr>
          <a:xfrm>
            <a:off x="7972852" y="3669993"/>
            <a:ext cx="3265055" cy="2094466"/>
          </a:xfrm>
          <a:prstGeom prst="bracePair">
            <a:avLst/>
          </a:prstGeom>
          <a:ln w="57150">
            <a:solidFill>
              <a:srgbClr val="E1FF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7526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天空, 黑與白, 雲, 戶外 的圖片&#10;&#10;自動產生的描述">
            <a:extLst>
              <a:ext uri="{FF2B5EF4-FFF2-40B4-BE49-F238E27FC236}">
                <a16:creationId xmlns:a16="http://schemas.microsoft.com/office/drawing/2014/main" id="{ACC9D99D-63AD-6931-7DBD-224DE2A4EC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34290" y="1149293"/>
            <a:ext cx="12260580" cy="4311940"/>
          </a:xfrm>
          <a:prstGeom prst="rect">
            <a:avLst/>
          </a:prstGeom>
          <a:solidFill>
            <a:schemeClr val="tx1">
              <a:lumMod val="75000"/>
              <a:lumOff val="25000"/>
              <a:alpha val="4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153"/>
          <p:cNvSpPr txBox="1"/>
          <p:nvPr/>
        </p:nvSpPr>
        <p:spPr>
          <a:xfrm>
            <a:off x="5139648" y="1476034"/>
            <a:ext cx="1879149" cy="705990"/>
          </a:xfrm>
          <a:prstGeom prst="rect">
            <a:avLst/>
          </a:prstGeom>
          <a:noFill/>
        </p:spPr>
        <p:txBody>
          <a:bodyPr wrap="square" lIns="96392" tIns="48195" rIns="96392" bIns="48195" rtlCol="0">
            <a:normAutofit/>
          </a:bodyPr>
          <a:lstStyle/>
          <a:p>
            <a:pPr algn="ctr">
              <a:defRPr/>
            </a:pPr>
            <a:r>
              <a:rPr lang="zh-TW" altLang="zh-TW" sz="4000" b="1" dirty="0">
                <a:solidFill>
                  <a:srgbClr val="E1FF2D"/>
                </a:solidFill>
                <a:latin typeface="Source Han Sans TC"/>
                <a:ea typeface="Source Han Sans TC"/>
                <a:sym typeface="Arial" panose="020B0604020202020204" pitchFamily="34" charset="0"/>
              </a:rPr>
              <a:t>目</a:t>
            </a:r>
            <a:r>
              <a:rPr lang="zh-TW" altLang="en-US" sz="4000" b="1" dirty="0">
                <a:solidFill>
                  <a:srgbClr val="E1FF2D"/>
                </a:solidFill>
                <a:latin typeface="Source Han Sans TC"/>
                <a:ea typeface="Source Han Sans TC"/>
                <a:sym typeface="Arial" panose="020B0604020202020204" pitchFamily="34" charset="0"/>
              </a:rPr>
              <a:t> </a:t>
            </a:r>
            <a:r>
              <a:rPr lang="zh-TW" altLang="zh-TW" sz="4000" b="1" dirty="0">
                <a:solidFill>
                  <a:srgbClr val="E1FF2D"/>
                </a:solidFill>
                <a:latin typeface="Source Han Sans TC"/>
                <a:ea typeface="Source Han Sans TC"/>
                <a:sym typeface="Arial" panose="020B0604020202020204" pitchFamily="34" charset="0"/>
              </a:rPr>
              <a:t>錄</a:t>
            </a:r>
            <a:endParaRPr lang="en-US" altLang="zh-CN" sz="2800" b="1" dirty="0">
              <a:solidFill>
                <a:srgbClr val="E1FF2D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292912" y="2491306"/>
            <a:ext cx="7523376" cy="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10" name="矩形 9"/>
          <p:cNvSpPr/>
          <p:nvPr/>
        </p:nvSpPr>
        <p:spPr>
          <a:xfrm rot="2700000">
            <a:off x="2941919" y="3169005"/>
            <a:ext cx="909635" cy="909635"/>
          </a:xfrm>
          <a:prstGeom prst="rect">
            <a:avLst/>
          </a:prstGeom>
          <a:solidFill>
            <a:schemeClr val="bg2">
              <a:lumMod val="75000"/>
              <a:alpha val="3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zh-CN" altLang="en-US" sz="900" kern="0">
              <a:solidFill>
                <a:sysClr val="window" lastClr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1" name="文本框 27"/>
          <p:cNvSpPr txBox="1"/>
          <p:nvPr/>
        </p:nvSpPr>
        <p:spPr>
          <a:xfrm>
            <a:off x="3046174" y="3300656"/>
            <a:ext cx="70111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defRPr/>
            </a:pPr>
            <a:r>
              <a:rPr lang="zh-TW" altLang="zh-TW" sz="3600" kern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01</a:t>
            </a:r>
            <a:endParaRPr lang="zh-CN" altLang="en-US" sz="3600" kern="0">
              <a:solidFill>
                <a:srgbClr val="E1FF2D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 rot="2700000">
            <a:off x="4675002" y="3169006"/>
            <a:ext cx="909635" cy="909635"/>
          </a:xfrm>
          <a:prstGeom prst="rect">
            <a:avLst/>
          </a:prstGeom>
          <a:solidFill>
            <a:schemeClr val="bg2">
              <a:lumMod val="75000"/>
              <a:alpha val="3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zh-CN" altLang="en-US" sz="900" kern="0">
              <a:solidFill>
                <a:sysClr val="window" lastClr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3" name="文本框 29"/>
          <p:cNvSpPr txBox="1"/>
          <p:nvPr/>
        </p:nvSpPr>
        <p:spPr>
          <a:xfrm>
            <a:off x="4779259" y="3300655"/>
            <a:ext cx="70111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defRPr/>
            </a:pPr>
            <a:r>
              <a:rPr lang="zh-TW" altLang="zh-TW" sz="3600" kern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02</a:t>
            </a:r>
            <a:endParaRPr lang="zh-CN" altLang="en-US" sz="3600" kern="0">
              <a:solidFill>
                <a:srgbClr val="E1FF2D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 rot="2700000">
            <a:off x="6399060" y="3169006"/>
            <a:ext cx="909635" cy="909635"/>
          </a:xfrm>
          <a:prstGeom prst="rect">
            <a:avLst/>
          </a:prstGeom>
          <a:solidFill>
            <a:schemeClr val="bg2">
              <a:lumMod val="75000"/>
              <a:alpha val="3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zh-CN" altLang="en-US" sz="900" kern="0">
              <a:solidFill>
                <a:sysClr val="window" lastClr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5" name="文本框 31"/>
          <p:cNvSpPr txBox="1"/>
          <p:nvPr/>
        </p:nvSpPr>
        <p:spPr>
          <a:xfrm>
            <a:off x="6503317" y="3284356"/>
            <a:ext cx="70111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defRPr/>
            </a:pPr>
            <a:r>
              <a:rPr lang="zh-TW" altLang="zh-TW" sz="3600" kern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03</a:t>
            </a:r>
            <a:endParaRPr lang="zh-CN" altLang="en-US" sz="3600" kern="0">
              <a:solidFill>
                <a:srgbClr val="E1FF2D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 rot="2700000">
            <a:off x="8132144" y="3169007"/>
            <a:ext cx="909635" cy="909635"/>
          </a:xfrm>
          <a:prstGeom prst="rect">
            <a:avLst/>
          </a:prstGeom>
          <a:solidFill>
            <a:schemeClr val="bg2">
              <a:lumMod val="75000"/>
              <a:alpha val="30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zh-CN" altLang="en-US" sz="900" kern="0">
              <a:solidFill>
                <a:sysClr val="window" lastClr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7" name="文本框 33"/>
          <p:cNvSpPr txBox="1"/>
          <p:nvPr/>
        </p:nvSpPr>
        <p:spPr>
          <a:xfrm>
            <a:off x="8236401" y="3284356"/>
            <a:ext cx="70111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>
              <a:defRPr/>
            </a:pPr>
            <a:r>
              <a:rPr lang="zh-TW" altLang="zh-TW" sz="3600" kern="0" dirty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04</a:t>
            </a:r>
            <a:endParaRPr lang="zh-CN" altLang="en-US" sz="3600" kern="0" dirty="0">
              <a:solidFill>
                <a:srgbClr val="E1FF2D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8" name="TextBox 11"/>
          <p:cNvSpPr txBox="1"/>
          <p:nvPr/>
        </p:nvSpPr>
        <p:spPr>
          <a:xfrm>
            <a:off x="2846460" y="4510128"/>
            <a:ext cx="1108253" cy="25275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noAutofit/>
          </a:bodyPr>
          <a:lstStyle/>
          <a:p>
            <a:pPr marL="0" lvl="1" algn="ctr">
              <a:spcBef>
                <a:spcPts val="600"/>
              </a:spcBef>
            </a:pPr>
            <a:r>
              <a:rPr lang="zh-TW" altLang="en-US" sz="1200" b="1" dirty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首頁 </a:t>
            </a:r>
            <a:r>
              <a:rPr lang="en-US" altLang="zh-TW" sz="1200" b="1" dirty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/</a:t>
            </a:r>
            <a:r>
              <a:rPr lang="zh-TW" altLang="en-US" sz="1200" b="1" dirty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 再生能源</a:t>
            </a:r>
            <a:endParaRPr lang="zh-CN" altLang="da-DK" sz="1200" b="1" dirty="0">
              <a:solidFill>
                <a:srgbClr val="E1FF2D"/>
              </a:solidFill>
              <a:latin typeface="Source Han Sans TC"/>
              <a:ea typeface="Source Han Sans TC"/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8BA4435-E2AE-EDFF-98CC-02C029AD2F4F}"/>
              </a:ext>
            </a:extLst>
          </p:cNvPr>
          <p:cNvSpPr/>
          <p:nvPr/>
        </p:nvSpPr>
        <p:spPr>
          <a:xfrm>
            <a:off x="404495" y="402672"/>
            <a:ext cx="11383010" cy="598973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0225509E-7943-C403-D8B3-94946AD1E3E4}"/>
              </a:ext>
            </a:extLst>
          </p:cNvPr>
          <p:cNvSpPr txBox="1"/>
          <p:nvPr/>
        </p:nvSpPr>
        <p:spPr>
          <a:xfrm>
            <a:off x="4575691" y="4510128"/>
            <a:ext cx="1108253" cy="25275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noAutofit/>
          </a:bodyPr>
          <a:lstStyle/>
          <a:p>
            <a:pPr marL="0" lvl="1" algn="ctr">
              <a:spcBef>
                <a:spcPts val="600"/>
              </a:spcBef>
            </a:pPr>
            <a:r>
              <a:rPr lang="zh-TW" altLang="en-US" sz="1200" b="1" dirty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火力發電</a:t>
            </a:r>
            <a:endParaRPr lang="zh-CN" altLang="da-DK" sz="1200" b="1" dirty="0">
              <a:solidFill>
                <a:srgbClr val="E1FF2D"/>
              </a:solidFill>
              <a:latin typeface="Source Han Sans TC"/>
              <a:ea typeface="Source Han Sans TC"/>
              <a:cs typeface="+mn-ea"/>
              <a:sym typeface="+mn-lt"/>
            </a:endParaRPr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id="{53F9EA2A-20C4-F632-B4F8-7EE5A918E322}"/>
              </a:ext>
            </a:extLst>
          </p:cNvPr>
          <p:cNvSpPr txBox="1"/>
          <p:nvPr/>
        </p:nvSpPr>
        <p:spPr>
          <a:xfrm>
            <a:off x="6299749" y="4510128"/>
            <a:ext cx="1108253" cy="25275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noAutofit/>
          </a:bodyPr>
          <a:lstStyle/>
          <a:p>
            <a:pPr marL="0" lvl="1" algn="ctr">
              <a:spcBef>
                <a:spcPts val="600"/>
              </a:spcBef>
            </a:pPr>
            <a:r>
              <a:rPr lang="zh-TW" altLang="en-US" sz="1200" b="1" dirty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核能發電</a:t>
            </a:r>
            <a:endParaRPr lang="zh-CN" altLang="da-DK" sz="1200" b="1" dirty="0">
              <a:solidFill>
                <a:srgbClr val="E1FF2D"/>
              </a:solidFill>
              <a:latin typeface="Source Han Sans TC"/>
              <a:ea typeface="Source Han Sans TC"/>
              <a:cs typeface="+mn-ea"/>
              <a:sym typeface="+mn-lt"/>
            </a:endParaRPr>
          </a:p>
        </p:txBody>
      </p:sp>
      <p:sp>
        <p:nvSpPr>
          <p:cNvPr id="24" name="TextBox 11">
            <a:extLst>
              <a:ext uri="{FF2B5EF4-FFF2-40B4-BE49-F238E27FC236}">
                <a16:creationId xmlns:a16="http://schemas.microsoft.com/office/drawing/2014/main" id="{B11B05E6-FB9A-BA58-8C27-4A62C2D544F9}"/>
              </a:ext>
            </a:extLst>
          </p:cNvPr>
          <p:cNvSpPr txBox="1"/>
          <p:nvPr/>
        </p:nvSpPr>
        <p:spPr>
          <a:xfrm>
            <a:off x="8032833" y="4510128"/>
            <a:ext cx="1108253" cy="25275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noAutofit/>
          </a:bodyPr>
          <a:lstStyle/>
          <a:p>
            <a:pPr marL="0" lvl="1" algn="ctr">
              <a:spcBef>
                <a:spcPts val="600"/>
              </a:spcBef>
            </a:pPr>
            <a:r>
              <a:rPr lang="zh-TW" altLang="en-US" sz="1200" b="1" dirty="0">
                <a:solidFill>
                  <a:srgbClr val="E1FF2D"/>
                </a:solidFill>
                <a:latin typeface="Source Han Sans TC"/>
                <a:ea typeface="Source Han Sans TC"/>
                <a:cs typeface="+mn-ea"/>
                <a:sym typeface="+mn-lt"/>
              </a:rPr>
              <a:t>電力預測</a:t>
            </a:r>
            <a:endParaRPr lang="zh-CN" altLang="da-DK" sz="1200" b="1" dirty="0">
              <a:solidFill>
                <a:srgbClr val="E1FF2D"/>
              </a:solidFill>
              <a:latin typeface="Source Han Sans TC"/>
              <a:ea typeface="Source Han Sans TC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天空, 黑與白, 雲, 戶外 的圖片&#10;&#10;自動產生的描述">
            <a:extLst>
              <a:ext uri="{FF2B5EF4-FFF2-40B4-BE49-F238E27FC236}">
                <a16:creationId xmlns:a16="http://schemas.microsoft.com/office/drawing/2014/main" id="{ACC9D99D-63AD-6931-7DBD-224DE2A4EC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34290" y="1149293"/>
            <a:ext cx="12260580" cy="4311940"/>
          </a:xfrm>
          <a:prstGeom prst="rect">
            <a:avLst/>
          </a:prstGeom>
          <a:solidFill>
            <a:schemeClr val="tx1">
              <a:lumMod val="75000"/>
              <a:lumOff val="25000"/>
              <a:alpha val="4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>
            <a:cxnSpLocks/>
          </p:cNvCxnSpPr>
          <p:nvPr/>
        </p:nvCxnSpPr>
        <p:spPr>
          <a:xfrm>
            <a:off x="4648587" y="3791600"/>
            <a:ext cx="2894826" cy="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58BA4435-E2AE-EDFF-98CC-02C029AD2F4F}"/>
              </a:ext>
            </a:extLst>
          </p:cNvPr>
          <p:cNvSpPr/>
          <p:nvPr/>
        </p:nvSpPr>
        <p:spPr>
          <a:xfrm>
            <a:off x="404495" y="402672"/>
            <a:ext cx="11383010" cy="598973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15">
            <a:extLst>
              <a:ext uri="{FF2B5EF4-FFF2-40B4-BE49-F238E27FC236}">
                <a16:creationId xmlns:a16="http://schemas.microsoft.com/office/drawing/2014/main" id="{F336B7B5-1FA8-F78D-10CD-2BF9039817DA}"/>
              </a:ext>
            </a:extLst>
          </p:cNvPr>
          <p:cNvSpPr txBox="1"/>
          <p:nvPr/>
        </p:nvSpPr>
        <p:spPr>
          <a:xfrm>
            <a:off x="2334312" y="2825473"/>
            <a:ext cx="7523377" cy="706038"/>
          </a:xfrm>
          <a:prstGeom prst="rect">
            <a:avLst/>
          </a:prstGeom>
          <a:noFill/>
        </p:spPr>
        <p:txBody>
          <a:bodyPr wrap="square" lIns="96441" tIns="48219" rIns="96441" bIns="48219" rtlCol="0">
            <a:norm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TW" altLang="en-US" sz="4000" kern="0" dirty="0">
                <a:solidFill>
                  <a:srgbClr val="E1FF2D"/>
                </a:solidFill>
                <a:latin typeface="Source Han Sans TC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首 頁</a:t>
            </a:r>
            <a:endParaRPr lang="da-DK" altLang="zh-CN" sz="4000" kern="0" dirty="0">
              <a:solidFill>
                <a:srgbClr val="E1FF2D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23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橢圓 37">
            <a:extLst>
              <a:ext uri="{FF2B5EF4-FFF2-40B4-BE49-F238E27FC236}">
                <a16:creationId xmlns:a16="http://schemas.microsoft.com/office/drawing/2014/main" id="{371756BA-EA7C-7683-E267-749EB52F164A}"/>
              </a:ext>
            </a:extLst>
          </p:cNvPr>
          <p:cNvSpPr/>
          <p:nvPr/>
        </p:nvSpPr>
        <p:spPr>
          <a:xfrm>
            <a:off x="-1139426" y="2316115"/>
            <a:ext cx="5126365" cy="5217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右中括号 28"/>
          <p:cNvSpPr/>
          <p:nvPr/>
        </p:nvSpPr>
        <p:spPr>
          <a:xfrm>
            <a:off x="3495510" y="680275"/>
            <a:ext cx="32702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946815" y="680275"/>
            <a:ext cx="32194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原创设计师QQ598969553                 _16"/>
          <p:cNvSpPr txBox="1"/>
          <p:nvPr/>
        </p:nvSpPr>
        <p:spPr>
          <a:xfrm>
            <a:off x="1043136" y="649449"/>
            <a:ext cx="2692314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ctr">
              <a:lnSpc>
                <a:spcPct val="120000"/>
              </a:lnSpc>
              <a:spcBef>
                <a:spcPts val="2400"/>
              </a:spcBef>
            </a:pP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為  什  麼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sp>
        <p:nvSpPr>
          <p:cNvPr id="42" name="文本框 19"/>
          <p:cNvSpPr txBox="1"/>
          <p:nvPr/>
        </p:nvSpPr>
        <p:spPr>
          <a:xfrm>
            <a:off x="4389037" y="1025752"/>
            <a:ext cx="3677695" cy="12644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與生活密不可分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Source Han Sans TC"/>
              <a:ea typeface="Source Han Sans TC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但大家並沒有特別關注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Source Han Sans TC"/>
              <a:ea typeface="Source Han Sans TC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數據資源相對充足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0BAA6ADD-56AC-380F-3CD4-4E085F05B877}"/>
              </a:ext>
            </a:extLst>
          </p:cNvPr>
          <p:cNvSpPr/>
          <p:nvPr/>
        </p:nvSpPr>
        <p:spPr>
          <a:xfrm>
            <a:off x="10499261" y="-391885"/>
            <a:ext cx="2328617" cy="2328617"/>
          </a:xfrm>
          <a:prstGeom prst="ellipse">
            <a:avLst/>
          </a:prstGeom>
          <a:solidFill>
            <a:srgbClr val="E1FF2D"/>
          </a:solidFill>
          <a:ln>
            <a:solidFill>
              <a:srgbClr val="9CB8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CECCAC16-26F5-75B0-0086-AF76B3C99285}"/>
              </a:ext>
            </a:extLst>
          </p:cNvPr>
          <p:cNvSpPr/>
          <p:nvPr/>
        </p:nvSpPr>
        <p:spPr>
          <a:xfrm>
            <a:off x="10732526" y="2367062"/>
            <a:ext cx="608995" cy="608995"/>
          </a:xfrm>
          <a:prstGeom prst="ellipse">
            <a:avLst/>
          </a:prstGeom>
          <a:solidFill>
            <a:srgbClr val="E1FF2D"/>
          </a:solidFill>
          <a:ln>
            <a:solidFill>
              <a:srgbClr val="9CB8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AE7A9037-6918-B34F-0B03-B9ACF9ED3FDB}"/>
              </a:ext>
            </a:extLst>
          </p:cNvPr>
          <p:cNvGrpSpPr/>
          <p:nvPr/>
        </p:nvGrpSpPr>
        <p:grpSpPr>
          <a:xfrm>
            <a:off x="2806838" y="3995925"/>
            <a:ext cx="2875720" cy="648335"/>
            <a:chOff x="2928136" y="3256347"/>
            <a:chExt cx="2875720" cy="648335"/>
          </a:xfrm>
        </p:grpSpPr>
        <p:sp>
          <p:nvSpPr>
            <p:cNvPr id="3" name="右中括号 28">
              <a:extLst>
                <a:ext uri="{FF2B5EF4-FFF2-40B4-BE49-F238E27FC236}">
                  <a16:creationId xmlns:a16="http://schemas.microsoft.com/office/drawing/2014/main" id="{E6063EA7-4506-9E33-952C-516677E1CE4A}"/>
                </a:ext>
              </a:extLst>
            </p:cNvPr>
            <p:cNvSpPr/>
            <p:nvPr/>
          </p:nvSpPr>
          <p:spPr>
            <a:xfrm>
              <a:off x="5476831" y="3256347"/>
              <a:ext cx="327025" cy="648335"/>
            </a:xfrm>
            <a:prstGeom prst="rightBracket">
              <a:avLst>
                <a:gd name="adj" fmla="val 0"/>
              </a:avLst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右中括号 29">
              <a:extLst>
                <a:ext uri="{FF2B5EF4-FFF2-40B4-BE49-F238E27FC236}">
                  <a16:creationId xmlns:a16="http://schemas.microsoft.com/office/drawing/2014/main" id="{A70F8307-33AE-DD1D-56D5-0A42565816E6}"/>
                </a:ext>
              </a:extLst>
            </p:cNvPr>
            <p:cNvSpPr/>
            <p:nvPr/>
          </p:nvSpPr>
          <p:spPr>
            <a:xfrm flipH="1">
              <a:off x="2928136" y="3256347"/>
              <a:ext cx="321945" cy="648335"/>
            </a:xfrm>
            <a:prstGeom prst="rightBracket">
              <a:avLst>
                <a:gd name="adj" fmla="val 0"/>
              </a:avLst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原创设计师QQ598969553                 _16">
            <a:extLst>
              <a:ext uri="{FF2B5EF4-FFF2-40B4-BE49-F238E27FC236}">
                <a16:creationId xmlns:a16="http://schemas.microsoft.com/office/drawing/2014/main" id="{9A7DF0A6-169D-FC82-F05A-E5AB93FDBBDE}"/>
              </a:ext>
            </a:extLst>
          </p:cNvPr>
          <p:cNvSpPr txBox="1"/>
          <p:nvPr/>
        </p:nvSpPr>
        <p:spPr>
          <a:xfrm>
            <a:off x="2903159" y="3965099"/>
            <a:ext cx="2692314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ctr">
              <a:lnSpc>
                <a:spcPct val="120000"/>
              </a:lnSpc>
              <a:spcBef>
                <a:spcPts val="2400"/>
              </a:spcBef>
            </a:pP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怎  麼  做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sp>
        <p:nvSpPr>
          <p:cNvPr id="7" name="文本框 19">
            <a:extLst>
              <a:ext uri="{FF2B5EF4-FFF2-40B4-BE49-F238E27FC236}">
                <a16:creationId xmlns:a16="http://schemas.microsoft.com/office/drawing/2014/main" id="{EC56CD8D-43D3-53C0-D9FE-77FB93FFE43D}"/>
              </a:ext>
            </a:extLst>
          </p:cNvPr>
          <p:cNvSpPr txBox="1"/>
          <p:nvPr/>
        </p:nvSpPr>
        <p:spPr>
          <a:xfrm>
            <a:off x="5682558" y="5161997"/>
            <a:ext cx="3677695" cy="9612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簡潔明瞭的視覺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Source Han Sans TC"/>
              <a:ea typeface="Source Han Sans TC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有趣互動引起好奇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778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橢圓 37">
            <a:extLst>
              <a:ext uri="{FF2B5EF4-FFF2-40B4-BE49-F238E27FC236}">
                <a16:creationId xmlns:a16="http://schemas.microsoft.com/office/drawing/2014/main" id="{371756BA-EA7C-7683-E267-749EB52F164A}"/>
              </a:ext>
            </a:extLst>
          </p:cNvPr>
          <p:cNvSpPr/>
          <p:nvPr/>
        </p:nvSpPr>
        <p:spPr>
          <a:xfrm>
            <a:off x="-1139426" y="2316115"/>
            <a:ext cx="5126365" cy="5217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右中括号 28"/>
          <p:cNvSpPr/>
          <p:nvPr/>
        </p:nvSpPr>
        <p:spPr>
          <a:xfrm>
            <a:off x="2928136" y="193675"/>
            <a:ext cx="32702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379441" y="193675"/>
            <a:ext cx="32194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原创设计师QQ598969553                 _16"/>
          <p:cNvSpPr txBox="1"/>
          <p:nvPr/>
        </p:nvSpPr>
        <p:spPr>
          <a:xfrm>
            <a:off x="475762" y="162849"/>
            <a:ext cx="2692314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ctr">
              <a:lnSpc>
                <a:spcPct val="120000"/>
              </a:lnSpc>
              <a:spcBef>
                <a:spcPts val="2400"/>
              </a:spcBef>
            </a:pP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元  件  化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grpSp>
        <p:nvGrpSpPr>
          <p:cNvPr id="39" name="群組 38">
            <a:extLst>
              <a:ext uri="{FF2B5EF4-FFF2-40B4-BE49-F238E27FC236}">
                <a16:creationId xmlns:a16="http://schemas.microsoft.com/office/drawing/2014/main" id="{61464330-7941-EBAB-B4B0-7AC0E1956E09}"/>
              </a:ext>
            </a:extLst>
          </p:cNvPr>
          <p:cNvGrpSpPr/>
          <p:nvPr/>
        </p:nvGrpSpPr>
        <p:grpSpPr>
          <a:xfrm>
            <a:off x="5209228" y="1049575"/>
            <a:ext cx="5775276" cy="5156769"/>
            <a:chOff x="2971560" y="1178884"/>
            <a:chExt cx="5775276" cy="5156769"/>
          </a:xfrm>
        </p:grpSpPr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702B0D19-B26F-8FF2-1137-56A8E3591980}"/>
                </a:ext>
              </a:extLst>
            </p:cNvPr>
            <p:cNvGrpSpPr/>
            <p:nvPr/>
          </p:nvGrpSpPr>
          <p:grpSpPr>
            <a:xfrm>
              <a:off x="4467225" y="1375726"/>
              <a:ext cx="2681758" cy="4959927"/>
              <a:chOff x="1751733" y="1514764"/>
              <a:chExt cx="2681758" cy="5493642"/>
            </a:xfrm>
          </p:grpSpPr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C99ED6DB-6353-E18B-6426-0043934433EE}"/>
                  </a:ext>
                </a:extLst>
              </p:cNvPr>
              <p:cNvSpPr/>
              <p:nvPr/>
            </p:nvSpPr>
            <p:spPr>
              <a:xfrm>
                <a:off x="1751733" y="1514764"/>
                <a:ext cx="2681758" cy="106015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7CAD8D79-6EF4-174A-60CC-C638C4E91DC2}"/>
                  </a:ext>
                </a:extLst>
              </p:cNvPr>
              <p:cNvSpPr/>
              <p:nvPr/>
            </p:nvSpPr>
            <p:spPr>
              <a:xfrm>
                <a:off x="1751733" y="2623135"/>
                <a:ext cx="2681758" cy="106015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F64C1417-B62F-68CB-DB7C-BA32B74442FB}"/>
                  </a:ext>
                </a:extLst>
              </p:cNvPr>
              <p:cNvSpPr/>
              <p:nvPr/>
            </p:nvSpPr>
            <p:spPr>
              <a:xfrm>
                <a:off x="1751733" y="3731506"/>
                <a:ext cx="2681758" cy="106015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87BB11BB-6F57-9531-BA93-3A45287AC961}"/>
                  </a:ext>
                </a:extLst>
              </p:cNvPr>
              <p:cNvSpPr/>
              <p:nvPr/>
            </p:nvSpPr>
            <p:spPr>
              <a:xfrm>
                <a:off x="1751733" y="4839877"/>
                <a:ext cx="2681758" cy="106015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4E24B94-322A-E052-C4DA-78300F8E6F4E}"/>
                  </a:ext>
                </a:extLst>
              </p:cNvPr>
              <p:cNvSpPr/>
              <p:nvPr/>
            </p:nvSpPr>
            <p:spPr>
              <a:xfrm>
                <a:off x="1751733" y="5948248"/>
                <a:ext cx="2681758" cy="106015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42" name="文本框 19"/>
            <p:cNvSpPr txBox="1"/>
            <p:nvPr/>
          </p:nvSpPr>
          <p:spPr>
            <a:xfrm>
              <a:off x="4864408" y="1699034"/>
              <a:ext cx="1887391" cy="37157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SPLINE  3D</a:t>
              </a:r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元件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文本框 19">
              <a:extLst>
                <a:ext uri="{FF2B5EF4-FFF2-40B4-BE49-F238E27FC236}">
                  <a16:creationId xmlns:a16="http://schemas.microsoft.com/office/drawing/2014/main" id="{375CF541-DE17-2821-FB1E-F70569C0244E}"/>
                </a:ext>
              </a:extLst>
            </p:cNvPr>
            <p:cNvSpPr txBox="1"/>
            <p:nvPr/>
          </p:nvSpPr>
          <p:spPr>
            <a:xfrm>
              <a:off x="4864408" y="2669209"/>
              <a:ext cx="1887391" cy="37157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延展圖片元件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文本框 19">
              <a:extLst>
                <a:ext uri="{FF2B5EF4-FFF2-40B4-BE49-F238E27FC236}">
                  <a16:creationId xmlns:a16="http://schemas.microsoft.com/office/drawing/2014/main" id="{02A16CE2-0F54-8B4E-9EEF-B7ABB13BCBFB}"/>
                </a:ext>
              </a:extLst>
            </p:cNvPr>
            <p:cNvSpPr txBox="1"/>
            <p:nvPr/>
          </p:nvSpPr>
          <p:spPr>
            <a:xfrm>
              <a:off x="4864408" y="3669900"/>
              <a:ext cx="1887391" cy="37157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動態柱狀圖元件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文本框 19">
              <a:extLst>
                <a:ext uri="{FF2B5EF4-FFF2-40B4-BE49-F238E27FC236}">
                  <a16:creationId xmlns:a16="http://schemas.microsoft.com/office/drawing/2014/main" id="{45FF3C30-96D2-82A6-F291-B62219743087}"/>
                </a:ext>
              </a:extLst>
            </p:cNvPr>
            <p:cNvSpPr txBox="1"/>
            <p:nvPr/>
          </p:nvSpPr>
          <p:spPr>
            <a:xfrm>
              <a:off x="4864408" y="4670592"/>
              <a:ext cx="1887391" cy="37157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圓餅圖元件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文本框 19">
              <a:extLst>
                <a:ext uri="{FF2B5EF4-FFF2-40B4-BE49-F238E27FC236}">
                  <a16:creationId xmlns:a16="http://schemas.microsoft.com/office/drawing/2014/main" id="{7431AF77-18D3-1D9F-05A6-9568F82F897A}"/>
                </a:ext>
              </a:extLst>
            </p:cNvPr>
            <p:cNvSpPr txBox="1"/>
            <p:nvPr/>
          </p:nvSpPr>
          <p:spPr>
            <a:xfrm>
              <a:off x="4531906" y="5707954"/>
              <a:ext cx="2552394" cy="37157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分頁跳轉 </a:t>
              </a:r>
              <a:r>
                <a: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&amp;</a:t>
              </a:r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 </a:t>
              </a:r>
              <a:r>
                <a: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FOOTER</a:t>
              </a:r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元件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橢圓 26">
              <a:extLst>
                <a:ext uri="{FF2B5EF4-FFF2-40B4-BE49-F238E27FC236}">
                  <a16:creationId xmlns:a16="http://schemas.microsoft.com/office/drawing/2014/main" id="{0BAA6ADD-56AC-380F-3CD4-4E085F05B877}"/>
                </a:ext>
              </a:extLst>
            </p:cNvPr>
            <p:cNvSpPr/>
            <p:nvPr/>
          </p:nvSpPr>
          <p:spPr>
            <a:xfrm>
              <a:off x="6757887" y="2882686"/>
              <a:ext cx="608995" cy="608995"/>
            </a:xfrm>
            <a:prstGeom prst="ellipse">
              <a:avLst/>
            </a:prstGeom>
            <a:solidFill>
              <a:srgbClr val="E1FF2D"/>
            </a:solidFill>
            <a:ln>
              <a:solidFill>
                <a:srgbClr val="9CB8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橢圓 30">
              <a:extLst>
                <a:ext uri="{FF2B5EF4-FFF2-40B4-BE49-F238E27FC236}">
                  <a16:creationId xmlns:a16="http://schemas.microsoft.com/office/drawing/2014/main" id="{CECCAC16-26F5-75B0-0086-AF76B3C99285}"/>
                </a:ext>
              </a:extLst>
            </p:cNvPr>
            <p:cNvSpPr/>
            <p:nvPr/>
          </p:nvSpPr>
          <p:spPr>
            <a:xfrm>
              <a:off x="4240099" y="1178884"/>
              <a:ext cx="608995" cy="608995"/>
            </a:xfrm>
            <a:prstGeom prst="ellipse">
              <a:avLst/>
            </a:prstGeom>
            <a:solidFill>
              <a:srgbClr val="E1FF2D"/>
            </a:solidFill>
            <a:ln>
              <a:solidFill>
                <a:srgbClr val="9CB8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文本框 19">
              <a:extLst>
                <a:ext uri="{FF2B5EF4-FFF2-40B4-BE49-F238E27FC236}">
                  <a16:creationId xmlns:a16="http://schemas.microsoft.com/office/drawing/2014/main" id="{09008CFA-8FF4-6C1D-2947-4D2F087B2465}"/>
                </a:ext>
              </a:extLst>
            </p:cNvPr>
            <p:cNvSpPr txBox="1"/>
            <p:nvPr/>
          </p:nvSpPr>
          <p:spPr>
            <a:xfrm>
              <a:off x="7478297" y="3001394"/>
              <a:ext cx="1268539" cy="37157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GOTOP </a:t>
              </a:r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元件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4" name="文本框 19">
              <a:extLst>
                <a:ext uri="{FF2B5EF4-FFF2-40B4-BE49-F238E27FC236}">
                  <a16:creationId xmlns:a16="http://schemas.microsoft.com/office/drawing/2014/main" id="{781A19CC-5171-4D98-C071-C48FFE9C7951}"/>
                </a:ext>
              </a:extLst>
            </p:cNvPr>
            <p:cNvSpPr txBox="1"/>
            <p:nvPr/>
          </p:nvSpPr>
          <p:spPr>
            <a:xfrm>
              <a:off x="2971560" y="1339364"/>
              <a:ext cx="1268539" cy="37157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選單</a:t>
              </a:r>
              <a:r>
                <a:rPr lang="en-US" altLang="zh-TW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 </a:t>
              </a:r>
              <a:r>
                <a:rPr lang="zh-TW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Source Han Sans TC"/>
                </a:rPr>
                <a:t>元件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6" name="文本框 22">
            <a:extLst>
              <a:ext uri="{FF2B5EF4-FFF2-40B4-BE49-F238E27FC236}">
                <a16:creationId xmlns:a16="http://schemas.microsoft.com/office/drawing/2014/main" id="{541A1C15-4237-80F2-D126-0714545FD4CC}"/>
              </a:ext>
            </a:extLst>
          </p:cNvPr>
          <p:cNvSpPr txBox="1"/>
          <p:nvPr/>
        </p:nvSpPr>
        <p:spPr>
          <a:xfrm>
            <a:off x="866501" y="3195608"/>
            <a:ext cx="2336800" cy="26913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it-IT" altLang="zh-TW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&lt;template&gt;</a:t>
            </a:r>
          </a:p>
          <a:p>
            <a:pPr>
              <a:lnSpc>
                <a:spcPct val="150000"/>
              </a:lnSpc>
            </a:pPr>
            <a:r>
              <a:rPr lang="en-US" altLang="zh-TW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 </a:t>
            </a:r>
            <a:r>
              <a:rPr lang="en-US" altLang="zh-TW" sz="1500" dirty="0">
                <a:solidFill>
                  <a:schemeClr val="accent1"/>
                </a:solidFill>
              </a:rPr>
              <a:t>&lt;</a:t>
            </a:r>
            <a:r>
              <a:rPr lang="en-US" altLang="zh-TW" sz="1500" dirty="0" err="1">
                <a:solidFill>
                  <a:schemeClr val="accent1"/>
                </a:solidFill>
              </a:rPr>
              <a:t>Loadingitem</a:t>
            </a:r>
            <a:r>
              <a:rPr lang="en-US" altLang="zh-TW" sz="1500" dirty="0">
                <a:solidFill>
                  <a:schemeClr val="accent1"/>
                </a:solidFill>
              </a:rPr>
              <a:t>/&gt;</a:t>
            </a:r>
          </a:p>
          <a:p>
            <a:pPr>
              <a:lnSpc>
                <a:spcPct val="150000"/>
              </a:lnSpc>
            </a:pPr>
            <a:r>
              <a:rPr lang="en-US" altLang="zh-TW" sz="1500" dirty="0">
                <a:solidFill>
                  <a:schemeClr val="accent1"/>
                </a:solidFill>
              </a:rPr>
              <a:t>        &lt;hamburger/&gt;</a:t>
            </a:r>
          </a:p>
          <a:p>
            <a:pPr>
              <a:lnSpc>
                <a:spcPct val="150000"/>
              </a:lnSpc>
            </a:pPr>
            <a:r>
              <a:rPr lang="en-US" altLang="zh-TW" sz="1500" dirty="0">
                <a:solidFill>
                  <a:srgbClr val="9CB800"/>
                </a:solidFill>
              </a:rPr>
              <a:t>        </a:t>
            </a:r>
            <a:r>
              <a:rPr lang="en-US" altLang="zh-TW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&lt;div class="area1"&gt;</a:t>
            </a:r>
          </a:p>
          <a:p>
            <a:pPr>
              <a:lnSpc>
                <a:spcPct val="150000"/>
              </a:lnSpc>
            </a:pPr>
            <a:r>
              <a:rPr lang="en-US" altLang="zh-TW" sz="1500" dirty="0">
                <a:solidFill>
                  <a:schemeClr val="accent1"/>
                </a:solidFill>
              </a:rPr>
              <a:t>  </a:t>
            </a:r>
            <a:r>
              <a:rPr lang="zh-TW" altLang="en-US" sz="1500" dirty="0">
                <a:solidFill>
                  <a:schemeClr val="accent1"/>
                </a:solidFill>
              </a:rPr>
              <a:t>            </a:t>
            </a:r>
            <a:r>
              <a:rPr lang="en-US" altLang="zh-TW" sz="1500" dirty="0">
                <a:solidFill>
                  <a:schemeClr val="accent1"/>
                </a:solidFill>
              </a:rPr>
              <a:t>&lt;header3d/&gt;</a:t>
            </a:r>
          </a:p>
          <a:p>
            <a:pPr>
              <a:lnSpc>
                <a:spcPct val="150000"/>
              </a:lnSpc>
            </a:pPr>
            <a:r>
              <a:rPr lang="en-US" altLang="zh-TW" sz="1500" dirty="0">
                <a:solidFill>
                  <a:srgbClr val="9CB800"/>
                </a:solidFill>
              </a:rPr>
              <a:t>         </a:t>
            </a:r>
            <a:r>
              <a:rPr lang="en-US" altLang="zh-TW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&lt;/div&gt;</a:t>
            </a:r>
            <a:br>
              <a:rPr lang="en-US" altLang="zh-TW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it-IT" altLang="zh-TW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&lt;/template&gt;</a:t>
            </a:r>
            <a:endParaRPr lang="en-US" altLang="zh-TW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75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AA62839A-4A92-E9DC-4AAD-3BA8C50C71D9}"/>
              </a:ext>
            </a:extLst>
          </p:cNvPr>
          <p:cNvSpPr/>
          <p:nvPr/>
        </p:nvSpPr>
        <p:spPr>
          <a:xfrm>
            <a:off x="701386" y="1832306"/>
            <a:ext cx="7447532" cy="781348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23F9940-118A-79E3-BC91-AFC5150243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240"/>
          <a:stretch/>
        </p:blipFill>
        <p:spPr>
          <a:xfrm>
            <a:off x="3054211" y="1696807"/>
            <a:ext cx="6098883" cy="3110689"/>
          </a:xfrm>
          <a:prstGeom prst="rect">
            <a:avLst/>
          </a:prstGeom>
        </p:spPr>
      </p:pic>
      <p:sp>
        <p:nvSpPr>
          <p:cNvPr id="29" name="右中括号 28"/>
          <p:cNvSpPr/>
          <p:nvPr/>
        </p:nvSpPr>
        <p:spPr>
          <a:xfrm>
            <a:off x="4765963" y="193675"/>
            <a:ext cx="32702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379441" y="193675"/>
            <a:ext cx="32194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原创设计师QQ598969553                 _16"/>
          <p:cNvSpPr txBox="1"/>
          <p:nvPr/>
        </p:nvSpPr>
        <p:spPr>
          <a:xfrm>
            <a:off x="540413" y="162849"/>
            <a:ext cx="4391603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ctr">
              <a:lnSpc>
                <a:spcPct val="120000"/>
              </a:lnSpc>
              <a:spcBef>
                <a:spcPts val="2400"/>
              </a:spcBef>
            </a:pP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３Ｄ－ＳＰＬＩＮＥ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sp>
        <p:nvSpPr>
          <p:cNvPr id="42" name="文本框 19"/>
          <p:cNvSpPr txBox="1"/>
          <p:nvPr/>
        </p:nvSpPr>
        <p:spPr>
          <a:xfrm>
            <a:off x="1708448" y="5205588"/>
            <a:ext cx="5691673" cy="144751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１．增加互動體驗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Source Han Sans TC"/>
              <a:ea typeface="Source Han Sans TC"/>
            </a:endParaRPr>
          </a:p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２．挑戰把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3D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物件引入網頁，並跟原本</a:t>
            </a:r>
            <a:r>
              <a:rPr lang="en-US" altLang="zh-TW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2D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物件互動</a:t>
            </a:r>
          </a:p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３．學到新軟體、發現要引入３Ｄ物件會有那些延伸問題</a:t>
            </a: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DF0F0310-4747-7A8E-E354-C621EA78219F}"/>
              </a:ext>
            </a:extLst>
          </p:cNvPr>
          <p:cNvGrpSpPr/>
          <p:nvPr/>
        </p:nvGrpSpPr>
        <p:grpSpPr>
          <a:xfrm>
            <a:off x="6103653" y="317983"/>
            <a:ext cx="5866684" cy="335280"/>
            <a:chOff x="820445" y="5218802"/>
            <a:chExt cx="5866684" cy="335280"/>
          </a:xfrm>
        </p:grpSpPr>
        <p:sp>
          <p:nvSpPr>
            <p:cNvPr id="10" name="文字方塊 9">
              <a:hlinkClick r:id="rId3"/>
              <a:extLst>
                <a:ext uri="{FF2B5EF4-FFF2-40B4-BE49-F238E27FC236}">
                  <a16:creationId xmlns:a16="http://schemas.microsoft.com/office/drawing/2014/main" id="{79C126B8-C60E-2059-8216-0A0D6C028213}"/>
                </a:ext>
              </a:extLst>
            </p:cNvPr>
            <p:cNvSpPr txBox="1"/>
            <p:nvPr/>
          </p:nvSpPr>
          <p:spPr>
            <a:xfrm>
              <a:off x="1754912" y="5247943"/>
              <a:ext cx="493221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200" dirty="0">
                  <a:solidFill>
                    <a:schemeClr val="bg1">
                      <a:lumMod val="50000"/>
                    </a:schemeClr>
                  </a:solidFill>
                </a:rPr>
                <a:t>https://my.spline.design/untitled-fd3b2c70f5eb25f51041f6b5817af601/</a:t>
              </a:r>
              <a:endParaRPr lang="zh-TW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" name="文本框 19">
              <a:extLst>
                <a:ext uri="{FF2B5EF4-FFF2-40B4-BE49-F238E27FC236}">
                  <a16:creationId xmlns:a16="http://schemas.microsoft.com/office/drawing/2014/main" id="{F4F75E15-8A60-74D7-6D65-1D00439A42E5}"/>
                </a:ext>
              </a:extLst>
            </p:cNvPr>
            <p:cNvSpPr txBox="1"/>
            <p:nvPr/>
          </p:nvSpPr>
          <p:spPr>
            <a:xfrm>
              <a:off x="820445" y="5218802"/>
              <a:ext cx="1119187" cy="33528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微软雅黑" panose="020B0503020204020204" charset="-122"/>
                </a:rPr>
                <a:t>換頁</a:t>
              </a:r>
              <a:r>
                <a:rPr lang="en-US" altLang="zh-TW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微软雅黑" panose="020B0503020204020204" charset="-122"/>
                </a:rPr>
                <a:t>ICON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63915212-FD8D-2CD1-BA2B-981471DFDDAE}"/>
              </a:ext>
            </a:extLst>
          </p:cNvPr>
          <p:cNvGrpSpPr/>
          <p:nvPr/>
        </p:nvGrpSpPr>
        <p:grpSpPr>
          <a:xfrm>
            <a:off x="6103653" y="668192"/>
            <a:ext cx="5866684" cy="335280"/>
            <a:chOff x="820445" y="5669247"/>
            <a:chExt cx="5866684" cy="335280"/>
          </a:xfrm>
        </p:grpSpPr>
        <p:sp>
          <p:nvSpPr>
            <p:cNvPr id="14" name="文字方塊 13">
              <a:hlinkClick r:id="rId4"/>
              <a:extLst>
                <a:ext uri="{FF2B5EF4-FFF2-40B4-BE49-F238E27FC236}">
                  <a16:creationId xmlns:a16="http://schemas.microsoft.com/office/drawing/2014/main" id="{69F54FAA-8830-A18F-447C-B5C38501FF89}"/>
                </a:ext>
              </a:extLst>
            </p:cNvPr>
            <p:cNvSpPr txBox="1"/>
            <p:nvPr/>
          </p:nvSpPr>
          <p:spPr>
            <a:xfrm>
              <a:off x="1754912" y="5698388"/>
              <a:ext cx="493221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200" dirty="0">
                  <a:solidFill>
                    <a:schemeClr val="bg1">
                      <a:lumMod val="50000"/>
                    </a:schemeClr>
                  </a:solidFill>
                </a:rPr>
                <a:t>https://my.spline.design/-34384b613df33f4a5739c171b1b9c605/</a:t>
              </a:r>
              <a:endParaRPr lang="zh-TW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" name="文本框 19">
              <a:extLst>
                <a:ext uri="{FF2B5EF4-FFF2-40B4-BE49-F238E27FC236}">
                  <a16:creationId xmlns:a16="http://schemas.microsoft.com/office/drawing/2014/main" id="{2EB432FA-6F60-9EDC-F2B3-DC72A5E8E785}"/>
                </a:ext>
              </a:extLst>
            </p:cNvPr>
            <p:cNvSpPr txBox="1"/>
            <p:nvPr/>
          </p:nvSpPr>
          <p:spPr>
            <a:xfrm>
              <a:off x="820445" y="5669247"/>
              <a:ext cx="1119187" cy="33528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微软雅黑" panose="020B0503020204020204" charset="-122"/>
                </a:rPr>
                <a:t>首頁</a:t>
              </a:r>
              <a:r>
                <a:rPr lang="en-US" altLang="zh-TW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微软雅黑" panose="020B0503020204020204" charset="-122"/>
                </a:rPr>
                <a:t>3D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C05CDC84-4E46-628D-483A-B4AF718F0512}"/>
              </a:ext>
            </a:extLst>
          </p:cNvPr>
          <p:cNvGrpSpPr/>
          <p:nvPr/>
        </p:nvGrpSpPr>
        <p:grpSpPr>
          <a:xfrm>
            <a:off x="6103653" y="1020777"/>
            <a:ext cx="5866684" cy="335280"/>
            <a:chOff x="820445" y="6119691"/>
            <a:chExt cx="5866684" cy="335280"/>
          </a:xfrm>
        </p:grpSpPr>
        <p:sp>
          <p:nvSpPr>
            <p:cNvPr id="16" name="文字方塊 15">
              <a:hlinkClick r:id="rId5"/>
              <a:extLst>
                <a:ext uri="{FF2B5EF4-FFF2-40B4-BE49-F238E27FC236}">
                  <a16:creationId xmlns:a16="http://schemas.microsoft.com/office/drawing/2014/main" id="{DD9C51DE-6C13-0DC3-C4AF-B9FBBC813FD7}"/>
                </a:ext>
              </a:extLst>
            </p:cNvPr>
            <p:cNvSpPr txBox="1"/>
            <p:nvPr/>
          </p:nvSpPr>
          <p:spPr>
            <a:xfrm>
              <a:off x="1754912" y="6148832"/>
              <a:ext cx="493221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200" dirty="0">
                  <a:solidFill>
                    <a:schemeClr val="bg1">
                      <a:lumMod val="50000"/>
                    </a:schemeClr>
                  </a:solidFill>
                </a:rPr>
                <a:t>https://my.spline.design/untitled-03333ff0350716034eea5b63694b221d/</a:t>
              </a:r>
              <a:endParaRPr lang="zh-TW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" name="文本框 19">
              <a:extLst>
                <a:ext uri="{FF2B5EF4-FFF2-40B4-BE49-F238E27FC236}">
                  <a16:creationId xmlns:a16="http://schemas.microsoft.com/office/drawing/2014/main" id="{A02CB994-E921-2AD9-8E6C-0394452B7489}"/>
                </a:ext>
              </a:extLst>
            </p:cNvPr>
            <p:cNvSpPr txBox="1"/>
            <p:nvPr/>
          </p:nvSpPr>
          <p:spPr>
            <a:xfrm>
              <a:off x="820445" y="6119691"/>
              <a:ext cx="1119187" cy="33528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微软雅黑" panose="020B0503020204020204" charset="-122"/>
                </a:rPr>
                <a:t>再生</a:t>
              </a:r>
              <a:r>
                <a:rPr lang="en-US" altLang="zh-TW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TC"/>
                  <a:ea typeface="微软雅黑" panose="020B0503020204020204" charset="-122"/>
                </a:rPr>
                <a:t>3D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216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AA62839A-4A92-E9DC-4AAD-3BA8C50C71D9}"/>
              </a:ext>
            </a:extLst>
          </p:cNvPr>
          <p:cNvSpPr/>
          <p:nvPr/>
        </p:nvSpPr>
        <p:spPr>
          <a:xfrm>
            <a:off x="5903461" y="515411"/>
            <a:ext cx="7447532" cy="781348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46CB4C6-2C92-01FA-24FF-3DB4498F24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245"/>
          <a:stretch/>
        </p:blipFill>
        <p:spPr>
          <a:xfrm>
            <a:off x="3054211" y="2201925"/>
            <a:ext cx="6098883" cy="3110689"/>
          </a:xfrm>
          <a:prstGeom prst="rect">
            <a:avLst/>
          </a:prstGeom>
        </p:spPr>
      </p:pic>
      <p:sp>
        <p:nvSpPr>
          <p:cNvPr id="29" name="右中括号 28"/>
          <p:cNvSpPr/>
          <p:nvPr/>
        </p:nvSpPr>
        <p:spPr>
          <a:xfrm>
            <a:off x="4765963" y="193675"/>
            <a:ext cx="32702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379441" y="193675"/>
            <a:ext cx="32194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原创设计师QQ598969553                 _16"/>
          <p:cNvSpPr txBox="1"/>
          <p:nvPr/>
        </p:nvSpPr>
        <p:spPr>
          <a:xfrm>
            <a:off x="540413" y="162849"/>
            <a:ext cx="4391603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ctr">
              <a:lnSpc>
                <a:spcPct val="120000"/>
              </a:lnSpc>
              <a:spcBef>
                <a:spcPts val="2400"/>
              </a:spcBef>
            </a:pP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ＬＯＡＤＩＮＧ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sp>
        <p:nvSpPr>
          <p:cNvPr id="42" name="文本框 19"/>
          <p:cNvSpPr txBox="1"/>
          <p:nvPr/>
        </p:nvSpPr>
        <p:spPr>
          <a:xfrm>
            <a:off x="3054211" y="5410937"/>
            <a:ext cx="2921917" cy="474719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為了解決３Ｄ加載問題</a:t>
            </a:r>
            <a:endParaRPr lang="en-US" altLang="zh-TW" sz="1600" dirty="0">
              <a:solidFill>
                <a:schemeClr val="tx1">
                  <a:lumMod val="75000"/>
                  <a:lumOff val="25000"/>
                </a:schemeClr>
              </a:solidFill>
              <a:latin typeface="Source Han Sans TC"/>
              <a:ea typeface="Source Han Sans TC"/>
            </a:endParaRPr>
          </a:p>
        </p:txBody>
      </p:sp>
    </p:spTree>
    <p:extLst>
      <p:ext uri="{BB962C8B-B14F-4D97-AF65-F5344CB8AC3E}">
        <p14:creationId xmlns:p14="http://schemas.microsoft.com/office/powerpoint/2010/main" val="1714842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右中括号 28"/>
          <p:cNvSpPr/>
          <p:nvPr/>
        </p:nvSpPr>
        <p:spPr>
          <a:xfrm>
            <a:off x="9171940" y="193675"/>
            <a:ext cx="32702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右中括号 29"/>
          <p:cNvSpPr/>
          <p:nvPr/>
        </p:nvSpPr>
        <p:spPr>
          <a:xfrm flipH="1">
            <a:off x="2910205" y="193675"/>
            <a:ext cx="321945" cy="648335"/>
          </a:xfrm>
          <a:prstGeom prst="rightBracket">
            <a:avLst>
              <a:gd name="adj" fmla="val 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原创设计师QQ598969553                 _16"/>
          <p:cNvSpPr txBox="1"/>
          <p:nvPr/>
        </p:nvSpPr>
        <p:spPr>
          <a:xfrm>
            <a:off x="3753905" y="162849"/>
            <a:ext cx="5046170" cy="705124"/>
          </a:xfrm>
          <a:prstGeom prst="rect">
            <a:avLst/>
          </a:prstGeom>
          <a:noFill/>
          <a:effectLst/>
        </p:spPr>
        <p:txBody>
          <a:bodyPr wrap="square" lIns="68580" tIns="34290" rIns="68580" bIns="34290" rtlCol="0">
            <a:normAutofit/>
          </a:bodyPr>
          <a:lstStyle/>
          <a:p>
            <a:pPr algn="ctr">
              <a:lnSpc>
                <a:spcPct val="120000"/>
              </a:lnSpc>
              <a:spcBef>
                <a:spcPts val="2400"/>
              </a:spcBef>
            </a:pP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A</a:t>
            </a: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　</a:t>
            </a: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P</a:t>
            </a: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　</a:t>
            </a: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I</a:t>
            </a: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　</a:t>
            </a:r>
            <a:r>
              <a:rPr lang="en-US" altLang="zh-TW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/</a:t>
            </a:r>
            <a:r>
              <a:rPr lang="zh-TW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姚体" panose="02010601030101010101" charset="-122"/>
                <a:ea typeface="方正姚体" panose="02010601030101010101" charset="-122"/>
                <a:sym typeface="+mn-ea"/>
              </a:rPr>
              <a:t>　圖　表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方正姚体" panose="02010601030101010101" charset="-122"/>
              <a:ea typeface="方正姚体" panose="02010601030101010101" charset="-122"/>
              <a:sym typeface="+mn-ea"/>
            </a:endParaRPr>
          </a:p>
        </p:txBody>
      </p:sp>
      <p:sp>
        <p:nvSpPr>
          <p:cNvPr id="33" name="Shape 2480"/>
          <p:cNvSpPr/>
          <p:nvPr/>
        </p:nvSpPr>
        <p:spPr>
          <a:xfrm>
            <a:off x="1657581" y="2233650"/>
            <a:ext cx="173045" cy="317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400" y="8836"/>
                </a:moveTo>
                <a:lnTo>
                  <a:pt x="16200" y="8836"/>
                </a:lnTo>
                <a:lnTo>
                  <a:pt x="16200" y="11782"/>
                </a:lnTo>
                <a:cubicBezTo>
                  <a:pt x="16200" y="13409"/>
                  <a:pt x="13783" y="14727"/>
                  <a:pt x="10800" y="14727"/>
                </a:cubicBezTo>
                <a:cubicBezTo>
                  <a:pt x="7817" y="14727"/>
                  <a:pt x="5400" y="13409"/>
                  <a:pt x="5400" y="11782"/>
                </a:cubicBezTo>
                <a:cubicBezTo>
                  <a:pt x="5400" y="11782"/>
                  <a:pt x="5400" y="8836"/>
                  <a:pt x="5400" y="8836"/>
                </a:cubicBezTo>
                <a:close/>
                <a:moveTo>
                  <a:pt x="5400" y="3927"/>
                </a:moveTo>
                <a:cubicBezTo>
                  <a:pt x="5400" y="2301"/>
                  <a:pt x="7817" y="982"/>
                  <a:pt x="10800" y="982"/>
                </a:cubicBezTo>
                <a:cubicBezTo>
                  <a:pt x="13783" y="982"/>
                  <a:pt x="16200" y="2301"/>
                  <a:pt x="16200" y="3927"/>
                </a:cubicBezTo>
                <a:lnTo>
                  <a:pt x="16200" y="7855"/>
                </a:lnTo>
                <a:lnTo>
                  <a:pt x="5400" y="7855"/>
                </a:lnTo>
                <a:cubicBezTo>
                  <a:pt x="5400" y="7855"/>
                  <a:pt x="5400" y="3927"/>
                  <a:pt x="5400" y="3927"/>
                </a:cubicBezTo>
                <a:close/>
                <a:moveTo>
                  <a:pt x="10800" y="15709"/>
                </a:moveTo>
                <a:cubicBezTo>
                  <a:pt x="14777" y="15709"/>
                  <a:pt x="18000" y="13951"/>
                  <a:pt x="18000" y="11782"/>
                </a:cubicBezTo>
                <a:lnTo>
                  <a:pt x="18000" y="3927"/>
                </a:lnTo>
                <a:cubicBezTo>
                  <a:pt x="18000" y="1758"/>
                  <a:pt x="14777" y="0"/>
                  <a:pt x="10800" y="0"/>
                </a:cubicBezTo>
                <a:cubicBezTo>
                  <a:pt x="6823" y="0"/>
                  <a:pt x="3600" y="1758"/>
                  <a:pt x="3600" y="3927"/>
                </a:cubicBezTo>
                <a:lnTo>
                  <a:pt x="3600" y="11782"/>
                </a:lnTo>
                <a:cubicBezTo>
                  <a:pt x="3600" y="13951"/>
                  <a:pt x="6823" y="15709"/>
                  <a:pt x="10800" y="15709"/>
                </a:cubicBezTo>
                <a:moveTo>
                  <a:pt x="21600" y="11782"/>
                </a:moveTo>
                <a:lnTo>
                  <a:pt x="21600" y="10309"/>
                </a:lnTo>
                <a:cubicBezTo>
                  <a:pt x="21600" y="10038"/>
                  <a:pt x="21197" y="9818"/>
                  <a:pt x="20700" y="9818"/>
                </a:cubicBezTo>
                <a:cubicBezTo>
                  <a:pt x="20203" y="9818"/>
                  <a:pt x="19800" y="10038"/>
                  <a:pt x="19800" y="10309"/>
                </a:cubicBezTo>
                <a:lnTo>
                  <a:pt x="19800" y="11782"/>
                </a:lnTo>
                <a:cubicBezTo>
                  <a:pt x="19800" y="14493"/>
                  <a:pt x="15771" y="16691"/>
                  <a:pt x="10800" y="16691"/>
                </a:cubicBezTo>
                <a:cubicBezTo>
                  <a:pt x="5829" y="16691"/>
                  <a:pt x="1800" y="14493"/>
                  <a:pt x="1800" y="11782"/>
                </a:cubicBezTo>
                <a:lnTo>
                  <a:pt x="1800" y="10309"/>
                </a:lnTo>
                <a:cubicBezTo>
                  <a:pt x="1800" y="10038"/>
                  <a:pt x="1397" y="9818"/>
                  <a:pt x="900" y="9818"/>
                </a:cubicBezTo>
                <a:cubicBezTo>
                  <a:pt x="403" y="9818"/>
                  <a:pt x="0" y="10038"/>
                  <a:pt x="0" y="10309"/>
                </a:cubicBezTo>
                <a:lnTo>
                  <a:pt x="0" y="11782"/>
                </a:lnTo>
                <a:cubicBezTo>
                  <a:pt x="0" y="14870"/>
                  <a:pt x="4358" y="17398"/>
                  <a:pt x="9900" y="17648"/>
                </a:cubicBezTo>
                <a:lnTo>
                  <a:pt x="9900" y="20618"/>
                </a:lnTo>
                <a:lnTo>
                  <a:pt x="3600" y="20618"/>
                </a:lnTo>
                <a:cubicBezTo>
                  <a:pt x="3103" y="20618"/>
                  <a:pt x="2700" y="20838"/>
                  <a:pt x="2700" y="21110"/>
                </a:cubicBezTo>
                <a:cubicBezTo>
                  <a:pt x="2700" y="21381"/>
                  <a:pt x="3103" y="21600"/>
                  <a:pt x="3600" y="21600"/>
                </a:cubicBezTo>
                <a:lnTo>
                  <a:pt x="18000" y="21600"/>
                </a:lnTo>
                <a:cubicBezTo>
                  <a:pt x="18497" y="21600"/>
                  <a:pt x="18900" y="21381"/>
                  <a:pt x="18900" y="21110"/>
                </a:cubicBezTo>
                <a:cubicBezTo>
                  <a:pt x="18900" y="20838"/>
                  <a:pt x="18497" y="20618"/>
                  <a:pt x="18000" y="20618"/>
                </a:cubicBezTo>
                <a:lnTo>
                  <a:pt x="11700" y="20618"/>
                </a:lnTo>
                <a:lnTo>
                  <a:pt x="11700" y="17648"/>
                </a:lnTo>
                <a:cubicBezTo>
                  <a:pt x="17243" y="17398"/>
                  <a:pt x="21600" y="14870"/>
                  <a:pt x="21600" y="117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9" tIns="19049" rIns="19049" bIns="19049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227965" rtl="0" eaLnBrk="1" fontAlgn="auto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charset="0"/>
                <a:ea typeface="Gill Sans"/>
                <a:cs typeface="Gill Sans" charset="0"/>
                <a:sym typeface="Gill Sans" charset="0"/>
              </a:defRPr>
            </a:pPr>
            <a:endParaRPr kumimoji="0" sz="156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Arial"/>
              <a:ea typeface="Arial"/>
              <a:cs typeface="Arial"/>
              <a:sym typeface="Gill Sans" charset="0"/>
            </a:endParaRPr>
          </a:p>
        </p:txBody>
      </p:sp>
      <p:sp>
        <p:nvSpPr>
          <p:cNvPr id="35" name="Shape 2481"/>
          <p:cNvSpPr/>
          <p:nvPr/>
        </p:nvSpPr>
        <p:spPr>
          <a:xfrm>
            <a:off x="1585533" y="3525982"/>
            <a:ext cx="317140" cy="3174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1" h="21132" extrusionOk="0">
                <a:moveTo>
                  <a:pt x="19045" y="7530"/>
                </a:moveTo>
                <a:cubicBezTo>
                  <a:pt x="17544" y="9030"/>
                  <a:pt x="15110" y="9030"/>
                  <a:pt x="13610" y="7530"/>
                </a:cubicBezTo>
                <a:cubicBezTo>
                  <a:pt x="12108" y="6031"/>
                  <a:pt x="12108" y="3600"/>
                  <a:pt x="13610" y="2100"/>
                </a:cubicBezTo>
                <a:cubicBezTo>
                  <a:pt x="15110" y="600"/>
                  <a:pt x="17544" y="600"/>
                  <a:pt x="19045" y="2100"/>
                </a:cubicBezTo>
                <a:cubicBezTo>
                  <a:pt x="20546" y="3600"/>
                  <a:pt x="20546" y="6031"/>
                  <a:pt x="19045" y="7530"/>
                </a:cubicBezTo>
                <a:moveTo>
                  <a:pt x="7605" y="16245"/>
                </a:moveTo>
                <a:cubicBezTo>
                  <a:pt x="7256" y="16593"/>
                  <a:pt x="6776" y="16807"/>
                  <a:pt x="6245" y="16807"/>
                </a:cubicBezTo>
                <a:cubicBezTo>
                  <a:pt x="5184" y="16807"/>
                  <a:pt x="4324" y="15948"/>
                  <a:pt x="4324" y="14888"/>
                </a:cubicBezTo>
                <a:cubicBezTo>
                  <a:pt x="4324" y="14358"/>
                  <a:pt x="4539" y="13878"/>
                  <a:pt x="4887" y="13530"/>
                </a:cubicBezTo>
                <a:lnTo>
                  <a:pt x="11678" y="5991"/>
                </a:lnTo>
                <a:cubicBezTo>
                  <a:pt x="11884" y="6798"/>
                  <a:pt x="12298" y="7563"/>
                  <a:pt x="12930" y="8194"/>
                </a:cubicBezTo>
                <a:cubicBezTo>
                  <a:pt x="13569" y="8832"/>
                  <a:pt x="14343" y="9248"/>
                  <a:pt x="15160" y="9451"/>
                </a:cubicBezTo>
                <a:cubicBezTo>
                  <a:pt x="15160" y="9451"/>
                  <a:pt x="7605" y="16245"/>
                  <a:pt x="7605" y="16245"/>
                </a:cubicBezTo>
                <a:close/>
                <a:moveTo>
                  <a:pt x="19724" y="1406"/>
                </a:moveTo>
                <a:cubicBezTo>
                  <a:pt x="17848" y="-468"/>
                  <a:pt x="14806" y="-468"/>
                  <a:pt x="12930" y="1406"/>
                </a:cubicBezTo>
                <a:cubicBezTo>
                  <a:pt x="12024" y="2312"/>
                  <a:pt x="11559" y="3489"/>
                  <a:pt x="11529" y="4676"/>
                </a:cubicBezTo>
                <a:lnTo>
                  <a:pt x="4207" y="12851"/>
                </a:lnTo>
                <a:cubicBezTo>
                  <a:pt x="3686" y="13373"/>
                  <a:pt x="3363" y="14093"/>
                  <a:pt x="3363" y="14888"/>
                </a:cubicBezTo>
                <a:cubicBezTo>
                  <a:pt x="3363" y="15420"/>
                  <a:pt x="3518" y="15912"/>
                  <a:pt x="3769" y="16340"/>
                </a:cubicBezTo>
                <a:cubicBezTo>
                  <a:pt x="2436" y="17104"/>
                  <a:pt x="1907" y="17813"/>
                  <a:pt x="2425" y="19364"/>
                </a:cubicBezTo>
                <a:cubicBezTo>
                  <a:pt x="2487" y="19550"/>
                  <a:pt x="2434" y="19622"/>
                  <a:pt x="2409" y="19658"/>
                </a:cubicBezTo>
                <a:cubicBezTo>
                  <a:pt x="2160" y="20003"/>
                  <a:pt x="1132" y="20167"/>
                  <a:pt x="500" y="20172"/>
                </a:cubicBezTo>
                <a:cubicBezTo>
                  <a:pt x="493" y="20171"/>
                  <a:pt x="487" y="20167"/>
                  <a:pt x="480" y="20167"/>
                </a:cubicBezTo>
                <a:cubicBezTo>
                  <a:pt x="215" y="20167"/>
                  <a:pt x="0" y="20383"/>
                  <a:pt x="0" y="20647"/>
                </a:cubicBezTo>
                <a:cubicBezTo>
                  <a:pt x="0" y="20912"/>
                  <a:pt x="214" y="21126"/>
                  <a:pt x="479" y="21127"/>
                </a:cubicBezTo>
                <a:lnTo>
                  <a:pt x="479" y="21132"/>
                </a:lnTo>
                <a:cubicBezTo>
                  <a:pt x="821" y="21132"/>
                  <a:pt x="2562" y="21088"/>
                  <a:pt x="3189" y="20219"/>
                </a:cubicBezTo>
                <a:cubicBezTo>
                  <a:pt x="3355" y="19988"/>
                  <a:pt x="3516" y="19599"/>
                  <a:pt x="3336" y="19060"/>
                </a:cubicBezTo>
                <a:cubicBezTo>
                  <a:pt x="3030" y="18141"/>
                  <a:pt x="3071" y="17806"/>
                  <a:pt x="4399" y="17082"/>
                </a:cubicBezTo>
                <a:cubicBezTo>
                  <a:pt x="4900" y="17504"/>
                  <a:pt x="5539" y="17767"/>
                  <a:pt x="6245" y="17767"/>
                </a:cubicBezTo>
                <a:cubicBezTo>
                  <a:pt x="7042" y="17767"/>
                  <a:pt x="7762" y="17445"/>
                  <a:pt x="8284" y="16924"/>
                </a:cubicBezTo>
                <a:lnTo>
                  <a:pt x="16485" y="9592"/>
                </a:lnTo>
                <a:cubicBezTo>
                  <a:pt x="17662" y="9554"/>
                  <a:pt x="18826" y="9091"/>
                  <a:pt x="19724" y="8194"/>
                </a:cubicBezTo>
                <a:cubicBezTo>
                  <a:pt x="21600" y="6320"/>
                  <a:pt x="21600" y="3281"/>
                  <a:pt x="19724" y="1406"/>
                </a:cubicBezTo>
                <a:moveTo>
                  <a:pt x="8953" y="11504"/>
                </a:moveTo>
                <a:lnTo>
                  <a:pt x="9633" y="12183"/>
                </a:lnTo>
                <a:lnTo>
                  <a:pt x="12690" y="9807"/>
                </a:lnTo>
                <a:lnTo>
                  <a:pt x="11331" y="8449"/>
                </a:lnTo>
                <a:cubicBezTo>
                  <a:pt x="11331" y="8449"/>
                  <a:pt x="8953" y="11504"/>
                  <a:pt x="8953" y="11504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9" tIns="19049" rIns="19049" bIns="19049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227965" rtl="0" eaLnBrk="1" fontAlgn="auto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charset="0"/>
                <a:ea typeface="Gill Sans"/>
                <a:cs typeface="Gill Sans" charset="0"/>
                <a:sym typeface="Gill Sans" charset="0"/>
              </a:defRPr>
            </a:pPr>
            <a:endParaRPr kumimoji="0" sz="156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Arial"/>
              <a:ea typeface="Arial"/>
              <a:cs typeface="Arial"/>
              <a:sym typeface="Gill Sans" charset="0"/>
            </a:endParaRPr>
          </a:p>
        </p:txBody>
      </p:sp>
      <p:sp>
        <p:nvSpPr>
          <p:cNvPr id="37" name="Shape 2482"/>
          <p:cNvSpPr/>
          <p:nvPr/>
        </p:nvSpPr>
        <p:spPr>
          <a:xfrm>
            <a:off x="1585479" y="4876182"/>
            <a:ext cx="317249" cy="2018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55" y="3086"/>
                </a:moveTo>
                <a:cubicBezTo>
                  <a:pt x="12984" y="3086"/>
                  <a:pt x="12764" y="3432"/>
                  <a:pt x="12764" y="3857"/>
                </a:cubicBezTo>
                <a:cubicBezTo>
                  <a:pt x="12764" y="4284"/>
                  <a:pt x="12984" y="4629"/>
                  <a:pt x="13255" y="4629"/>
                </a:cubicBezTo>
                <a:cubicBezTo>
                  <a:pt x="13525" y="4629"/>
                  <a:pt x="13745" y="4284"/>
                  <a:pt x="13745" y="3857"/>
                </a:cubicBezTo>
                <a:cubicBezTo>
                  <a:pt x="13745" y="3432"/>
                  <a:pt x="13525" y="3086"/>
                  <a:pt x="13255" y="3086"/>
                </a:cubicBezTo>
                <a:moveTo>
                  <a:pt x="20618" y="16495"/>
                </a:moveTo>
                <a:lnTo>
                  <a:pt x="15709" y="12638"/>
                </a:lnTo>
                <a:lnTo>
                  <a:pt x="15709" y="8963"/>
                </a:lnTo>
                <a:lnTo>
                  <a:pt x="20618" y="5105"/>
                </a:lnTo>
                <a:cubicBezTo>
                  <a:pt x="20618" y="5105"/>
                  <a:pt x="20618" y="16495"/>
                  <a:pt x="20618" y="16495"/>
                </a:cubicBezTo>
                <a:close/>
                <a:moveTo>
                  <a:pt x="14727" y="16971"/>
                </a:moveTo>
                <a:lnTo>
                  <a:pt x="982" y="16971"/>
                </a:lnTo>
                <a:lnTo>
                  <a:pt x="982" y="3086"/>
                </a:lnTo>
                <a:cubicBezTo>
                  <a:pt x="982" y="2234"/>
                  <a:pt x="1422" y="1543"/>
                  <a:pt x="1964" y="1543"/>
                </a:cubicBezTo>
                <a:lnTo>
                  <a:pt x="13745" y="1543"/>
                </a:lnTo>
                <a:cubicBezTo>
                  <a:pt x="14287" y="1543"/>
                  <a:pt x="14727" y="2234"/>
                  <a:pt x="14727" y="3086"/>
                </a:cubicBezTo>
                <a:cubicBezTo>
                  <a:pt x="14727" y="3086"/>
                  <a:pt x="14727" y="16971"/>
                  <a:pt x="14727" y="16971"/>
                </a:cubicBezTo>
                <a:close/>
                <a:moveTo>
                  <a:pt x="13745" y="20057"/>
                </a:move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14727" y="18514"/>
                </a:lnTo>
                <a:cubicBezTo>
                  <a:pt x="14727" y="19367"/>
                  <a:pt x="14287" y="20057"/>
                  <a:pt x="13745" y="20057"/>
                </a:cubicBezTo>
                <a:moveTo>
                  <a:pt x="21109" y="3086"/>
                </a:moveTo>
                <a:cubicBezTo>
                  <a:pt x="21030" y="3086"/>
                  <a:pt x="20958" y="3122"/>
                  <a:pt x="20892" y="3175"/>
                </a:cubicBezTo>
                <a:lnTo>
                  <a:pt x="20890" y="3167"/>
                </a:lnTo>
                <a:lnTo>
                  <a:pt x="15709" y="7237"/>
                </a:lnTo>
                <a:lnTo>
                  <a:pt x="15709" y="3086"/>
                </a:lnTo>
                <a:cubicBezTo>
                  <a:pt x="15709" y="1382"/>
                  <a:pt x="14830" y="0"/>
                  <a:pt x="13745" y="0"/>
                </a:cubicBez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3745" y="21600"/>
                </a:lnTo>
                <a:cubicBezTo>
                  <a:pt x="14830" y="21600"/>
                  <a:pt x="15709" y="20219"/>
                  <a:pt x="15709" y="18514"/>
                </a:cubicBezTo>
                <a:lnTo>
                  <a:pt x="15709" y="14363"/>
                </a:lnTo>
                <a:lnTo>
                  <a:pt x="20890" y="18433"/>
                </a:lnTo>
                <a:lnTo>
                  <a:pt x="20892" y="18427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70"/>
                  <a:pt x="21600" y="17743"/>
                </a:cubicBezTo>
                <a:lnTo>
                  <a:pt x="21600" y="3857"/>
                </a:lnTo>
                <a:cubicBezTo>
                  <a:pt x="21600" y="3432"/>
                  <a:pt x="21380" y="3086"/>
                  <a:pt x="21109" y="3086"/>
                </a:cubicBezTo>
                <a:moveTo>
                  <a:pt x="10309" y="6171"/>
                </a:moveTo>
                <a:cubicBezTo>
                  <a:pt x="10038" y="6171"/>
                  <a:pt x="9818" y="5827"/>
                  <a:pt x="9818" y="5400"/>
                </a:cubicBezTo>
                <a:cubicBezTo>
                  <a:pt x="9818" y="4974"/>
                  <a:pt x="10038" y="4629"/>
                  <a:pt x="10309" y="4629"/>
                </a:cubicBezTo>
                <a:cubicBezTo>
                  <a:pt x="10580" y="4629"/>
                  <a:pt x="10800" y="4974"/>
                  <a:pt x="10800" y="5400"/>
                </a:cubicBezTo>
                <a:cubicBezTo>
                  <a:pt x="10800" y="5827"/>
                  <a:pt x="10580" y="6171"/>
                  <a:pt x="10309" y="6171"/>
                </a:cubicBezTo>
                <a:moveTo>
                  <a:pt x="10309" y="3086"/>
                </a:moveTo>
                <a:cubicBezTo>
                  <a:pt x="9496" y="3086"/>
                  <a:pt x="8836" y="4123"/>
                  <a:pt x="8836" y="5400"/>
                </a:cubicBezTo>
                <a:cubicBezTo>
                  <a:pt x="8836" y="6678"/>
                  <a:pt x="9496" y="7714"/>
                  <a:pt x="10309" y="7714"/>
                </a:cubicBezTo>
                <a:cubicBezTo>
                  <a:pt x="11123" y="7714"/>
                  <a:pt x="11782" y="6678"/>
                  <a:pt x="11782" y="5400"/>
                </a:cubicBezTo>
                <a:cubicBezTo>
                  <a:pt x="11782" y="4123"/>
                  <a:pt x="11123" y="3086"/>
                  <a:pt x="10309" y="308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9" tIns="19049" rIns="19049" bIns="19049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227965" rtl="0" eaLnBrk="1" fontAlgn="auto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charset="0"/>
                <a:ea typeface="Gill Sans"/>
                <a:cs typeface="Gill Sans" charset="0"/>
                <a:sym typeface="Gill Sans" charset="0"/>
              </a:defRPr>
            </a:pPr>
            <a:endParaRPr kumimoji="0" sz="156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Arial"/>
              <a:ea typeface="Arial"/>
              <a:cs typeface="Arial"/>
              <a:sym typeface="Gill Sans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F355747-1200-0903-2C3D-DB56534D9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607" y="2009909"/>
            <a:ext cx="4971634" cy="248056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D19560B2-CD2C-A666-6BA6-44D5CFB11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6114" y="2016465"/>
            <a:ext cx="4971634" cy="2474011"/>
          </a:xfrm>
          <a:prstGeom prst="rect">
            <a:avLst/>
          </a:prstGeom>
        </p:spPr>
      </p:pic>
      <p:sp>
        <p:nvSpPr>
          <p:cNvPr id="11" name="文本框 19">
            <a:extLst>
              <a:ext uri="{FF2B5EF4-FFF2-40B4-BE49-F238E27FC236}">
                <a16:creationId xmlns:a16="http://schemas.microsoft.com/office/drawing/2014/main" id="{9605DDE3-0E52-E864-15B1-356F3CAC618C}"/>
              </a:ext>
            </a:extLst>
          </p:cNvPr>
          <p:cNvSpPr txBox="1"/>
          <p:nvPr/>
        </p:nvSpPr>
        <p:spPr>
          <a:xfrm>
            <a:off x="7852090" y="5142655"/>
            <a:ext cx="1895969" cy="39843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Echarts</a:t>
            </a:r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TC"/>
                <a:ea typeface="Source Han Sans TC"/>
              </a:rPr>
              <a:t>　插件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文字方塊 11">
            <a:hlinkClick r:id="rId4"/>
            <a:extLst>
              <a:ext uri="{FF2B5EF4-FFF2-40B4-BE49-F238E27FC236}">
                <a16:creationId xmlns:a16="http://schemas.microsoft.com/office/drawing/2014/main" id="{8565AE21-9493-8AF3-477D-F997D8341BC3}"/>
              </a:ext>
            </a:extLst>
          </p:cNvPr>
          <p:cNvSpPr txBox="1"/>
          <p:nvPr/>
        </p:nvSpPr>
        <p:spPr>
          <a:xfrm>
            <a:off x="6849450" y="5560640"/>
            <a:ext cx="4353505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500" dirty="0">
                <a:solidFill>
                  <a:schemeClr val="bg1">
                    <a:lumMod val="50000"/>
                  </a:schemeClr>
                </a:solidFill>
              </a:rPr>
              <a:t>https://echarts.apache.org/zh/option.html#legend</a:t>
            </a:r>
          </a:p>
        </p:txBody>
      </p:sp>
      <p:sp>
        <p:nvSpPr>
          <p:cNvPr id="13" name="文本框 19">
            <a:extLst>
              <a:ext uri="{FF2B5EF4-FFF2-40B4-BE49-F238E27FC236}">
                <a16:creationId xmlns:a16="http://schemas.microsoft.com/office/drawing/2014/main" id="{73FE1B4B-EAFF-5533-0D9B-6C727CF90AB9}"/>
              </a:ext>
            </a:extLst>
          </p:cNvPr>
          <p:cNvSpPr txBox="1"/>
          <p:nvPr/>
        </p:nvSpPr>
        <p:spPr>
          <a:xfrm>
            <a:off x="2284165" y="5142655"/>
            <a:ext cx="1895969" cy="39843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柱狀圖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風車, 發電機, 戶外, 裝置 的圖片&#10;&#10;自動產生的描述">
            <a:extLst>
              <a:ext uri="{FF2B5EF4-FFF2-40B4-BE49-F238E27FC236}">
                <a16:creationId xmlns:a16="http://schemas.microsoft.com/office/drawing/2014/main" id="{C25C436C-05E1-7071-C9C0-EBB0C693C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290" y="0"/>
            <a:ext cx="1222629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34290" y="1149293"/>
            <a:ext cx="12260580" cy="4311940"/>
          </a:xfrm>
          <a:prstGeom prst="rect">
            <a:avLst/>
          </a:prstGeom>
          <a:solidFill>
            <a:schemeClr val="tx1">
              <a:lumMod val="75000"/>
              <a:lumOff val="25000"/>
              <a:alpha val="49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>
            <a:cxnSpLocks/>
          </p:cNvCxnSpPr>
          <p:nvPr/>
        </p:nvCxnSpPr>
        <p:spPr>
          <a:xfrm>
            <a:off x="4648587" y="3791600"/>
            <a:ext cx="2894826" cy="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58BA4435-E2AE-EDFF-98CC-02C029AD2F4F}"/>
              </a:ext>
            </a:extLst>
          </p:cNvPr>
          <p:cNvSpPr/>
          <p:nvPr/>
        </p:nvSpPr>
        <p:spPr>
          <a:xfrm>
            <a:off x="404495" y="402672"/>
            <a:ext cx="11383010" cy="598973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15">
            <a:extLst>
              <a:ext uri="{FF2B5EF4-FFF2-40B4-BE49-F238E27FC236}">
                <a16:creationId xmlns:a16="http://schemas.microsoft.com/office/drawing/2014/main" id="{F336B7B5-1FA8-F78D-10CD-2BF9039817DA}"/>
              </a:ext>
            </a:extLst>
          </p:cNvPr>
          <p:cNvSpPr txBox="1"/>
          <p:nvPr/>
        </p:nvSpPr>
        <p:spPr>
          <a:xfrm>
            <a:off x="2334312" y="2825473"/>
            <a:ext cx="7523377" cy="706038"/>
          </a:xfrm>
          <a:prstGeom prst="rect">
            <a:avLst/>
          </a:prstGeom>
          <a:noFill/>
        </p:spPr>
        <p:txBody>
          <a:bodyPr wrap="square" lIns="96441" tIns="48219" rIns="96441" bIns="48219" rtlCol="0">
            <a:norm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TW" altLang="en-US" sz="4000" kern="0" dirty="0">
                <a:solidFill>
                  <a:srgbClr val="E1FF2D"/>
                </a:solidFill>
                <a:latin typeface="Source Han Sans TC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再 生 能 源</a:t>
            </a:r>
            <a:endParaRPr lang="da-DK" altLang="zh-CN" sz="4000" kern="0" dirty="0">
              <a:solidFill>
                <a:srgbClr val="E1FF2D"/>
              </a:solidFill>
              <a:latin typeface="Arial" panose="020B0604020202020204" pitchFamily="34" charset="0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90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</TotalTime>
  <Words>584</Words>
  <Application>Microsoft Office PowerPoint</Application>
  <PresentationFormat>寬螢幕</PresentationFormat>
  <Paragraphs>88</Paragraphs>
  <Slides>13</Slides>
  <Notes>2</Notes>
  <HiddenSlides>1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2" baseType="lpstr">
      <vt:lpstr>方正姚体</vt:lpstr>
      <vt:lpstr>微软雅黑</vt:lpstr>
      <vt:lpstr>Source Han Sans TC</vt:lpstr>
      <vt:lpstr>Agency FB</vt:lpstr>
      <vt:lpstr>Arial</vt:lpstr>
      <vt:lpstr>Calibri</vt:lpstr>
      <vt:lpstr>Calibri Light</vt:lpstr>
      <vt:lpstr>Consolas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886981661731</cp:lastModifiedBy>
  <cp:revision>18</cp:revision>
  <dcterms:created xsi:type="dcterms:W3CDTF">2017-11-14T00:54:51Z</dcterms:created>
  <dcterms:modified xsi:type="dcterms:W3CDTF">2024-05-16T13:58:03Z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